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0" r:id="rId5"/>
    <p:sldId id="269" r:id="rId6"/>
    <p:sldId id="273" r:id="rId7"/>
    <p:sldId id="274" r:id="rId8"/>
    <p:sldId id="281" r:id="rId9"/>
    <p:sldId id="276" r:id="rId10"/>
    <p:sldId id="283" r:id="rId11"/>
    <p:sldId id="284" r:id="rId12"/>
    <p:sldId id="285" r:id="rId13"/>
    <p:sldId id="287" r:id="rId14"/>
    <p:sldId id="288" r:id="rId15"/>
    <p:sldId id="289" r:id="rId16"/>
    <p:sldId id="290" r:id="rId17"/>
    <p:sldId id="292" r:id="rId18"/>
    <p:sldId id="293" r:id="rId19"/>
    <p:sldId id="294" r:id="rId20"/>
    <p:sldId id="295" r:id="rId21"/>
    <p:sldId id="296" r:id="rId22"/>
    <p:sldId id="297" r:id="rId23"/>
    <p:sldId id="298" r:id="rId24"/>
    <p:sldId id="306" r:id="rId25"/>
    <p:sldId id="307" r:id="rId26"/>
    <p:sldId id="308" r:id="rId27"/>
    <p:sldId id="299" r:id="rId28"/>
    <p:sldId id="300" r:id="rId29"/>
    <p:sldId id="301" r:id="rId30"/>
    <p:sldId id="302" r:id="rId31"/>
    <p:sldId id="303" r:id="rId32"/>
    <p:sldId id="304" r:id="rId33"/>
    <p:sldId id="286" r:id="rId34"/>
    <p:sldId id="305" r:id="rId35"/>
    <p:sldId id="309" r:id="rId36"/>
    <p:sldId id="311" r:id="rId37"/>
    <p:sldId id="312" r:id="rId38"/>
    <p:sldId id="314" r:id="rId39"/>
    <p:sldId id="315" r:id="rId40"/>
    <p:sldId id="316" r:id="rId41"/>
    <p:sldId id="317" r:id="rId42"/>
    <p:sldId id="319" r:id="rId43"/>
    <p:sldId id="320" r:id="rId44"/>
    <p:sldId id="322" r:id="rId45"/>
    <p:sldId id="323" r:id="rId46"/>
    <p:sldId id="324" r:id="rId47"/>
    <p:sldId id="325" r:id="rId48"/>
    <p:sldId id="326" r:id="rId49"/>
    <p:sldId id="327" r:id="rId50"/>
    <p:sldId id="328" r:id="rId51"/>
    <p:sldId id="329" r:id="rId52"/>
    <p:sldId id="330" r:id="rId53"/>
    <p:sldId id="331" r:id="rId54"/>
    <p:sldId id="332" r:id="rId55"/>
    <p:sldId id="333" r:id="rId56"/>
    <p:sldId id="334" r:id="rId57"/>
    <p:sldId id="335" r:id="rId58"/>
    <p:sldId id="336" r:id="rId59"/>
    <p:sldId id="321" r:id="rId60"/>
    <p:sldId id="337" r:id="rId61"/>
    <p:sldId id="338" r:id="rId62"/>
    <p:sldId id="318" r:id="rId63"/>
    <p:sldId id="339" r:id="rId64"/>
    <p:sldId id="341" r:id="rId65"/>
    <p:sldId id="340" r:id="rId66"/>
    <p:sldId id="344" r:id="rId67"/>
    <p:sldId id="342" r:id="rId68"/>
    <p:sldId id="345" r:id="rId69"/>
    <p:sldId id="346" r:id="rId70"/>
    <p:sldId id="347" r:id="rId71"/>
    <p:sldId id="348" r:id="rId72"/>
    <p:sldId id="349" r:id="rId73"/>
    <p:sldId id="350" r:id="rId74"/>
    <p:sldId id="343" r:id="rId75"/>
    <p:sldId id="263" r:id="rId76"/>
    <p:sldId id="352" r:id="rId77"/>
    <p:sldId id="267" r:id="rId7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4EFFA6E7-5F3A-47EF-8493-25399B01F9B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173638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4EFFA6E7-5F3A-47EF-8493-25399B01F9B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399038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4EFFA6E7-5F3A-47EF-8493-25399B01F9B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190256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4EFFA6E7-5F3A-47EF-8493-25399B01F9B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47689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FA6E7-5F3A-47EF-8493-25399B01F9B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295599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4EFFA6E7-5F3A-47EF-8493-25399B01F9BD}" type="datetimeFigureOut">
              <a:rPr lang="ru-RU" smtClean="0"/>
              <a:t>08.06.2017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240614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4EFFA6E7-5F3A-47EF-8493-25399B01F9BD}" type="datetimeFigureOut">
              <a:rPr lang="ru-RU" smtClean="0"/>
              <a:t>08.06.2017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370829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4EFFA6E7-5F3A-47EF-8493-25399B01F9BD}" type="datetimeFigureOut">
              <a:rPr lang="ru-RU" smtClean="0"/>
              <a:t>08.06.2017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346215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FA6E7-5F3A-47EF-8493-25399B01F9BD}" type="datetimeFigureOut">
              <a:rPr lang="ru-RU" smtClean="0"/>
              <a:t>08.06.2017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31466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FA6E7-5F3A-47EF-8493-25399B01F9BD}" type="datetimeFigureOut">
              <a:rPr lang="ru-RU" smtClean="0"/>
              <a:t>08.06.2017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196487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FA6E7-5F3A-47EF-8493-25399B01F9BD}" type="datetimeFigureOut">
              <a:rPr lang="ru-RU" smtClean="0"/>
              <a:t>08.06.2017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9C9C01-E052-48E1-9468-58E554AD5E17}" type="slidenum">
              <a:rPr lang="ru-RU" smtClean="0"/>
              <a:t>‹#›</a:t>
            </a:fld>
            <a:endParaRPr lang="ru-RU"/>
          </a:p>
        </p:txBody>
      </p:sp>
    </p:spTree>
    <p:extLst>
      <p:ext uri="{BB962C8B-B14F-4D97-AF65-F5344CB8AC3E}">
        <p14:creationId xmlns:p14="http://schemas.microsoft.com/office/powerpoint/2010/main" val="233444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FA6E7-5F3A-47EF-8493-25399B01F9BD}" type="datetimeFigureOut">
              <a:rPr lang="ru-RU" smtClean="0"/>
              <a:t>08.06.2017</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C9C01-E052-48E1-9468-58E554AD5E17}" type="slidenum">
              <a:rPr lang="ru-RU" smtClean="0"/>
              <a:t>‹#›</a:t>
            </a:fld>
            <a:endParaRPr lang="ru-RU"/>
          </a:p>
        </p:txBody>
      </p:sp>
    </p:spTree>
    <p:extLst>
      <p:ext uri="{BB962C8B-B14F-4D97-AF65-F5344CB8AC3E}">
        <p14:creationId xmlns:p14="http://schemas.microsoft.com/office/powerpoint/2010/main" val="14336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arpov@viva64.com" TargetMode="External"/><Relationship Id="rId1" Type="http://schemas.openxmlformats.org/officeDocument/2006/relationships/slideLayout" Target="../slideLayouts/slideLayout1.xml"/><Relationship Id="rId4" Type="http://schemas.openxmlformats.org/officeDocument/2006/relationships/hyperlink" Target="http://www.viva64.com/"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www.viva64.com/" TargetMode="External"/><Relationship Id="rId4" Type="http://schemas.openxmlformats.org/officeDocument/2006/relationships/image" Target="../media/image5.gif"/></Relationships>
</file>

<file path=ppt/slides/_rels/slide4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hyperlink" Target="https://build.tizen.org/project/show/Tizen:Unified"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mailto:support@viva64.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smtClean="0"/>
              <a:t>Как команда </a:t>
            </a:r>
            <a:r>
              <a:rPr lang="en-US" smtClean="0"/>
              <a:t>PVS-Studio </a:t>
            </a:r>
            <a:r>
              <a:rPr lang="ru-RU" smtClean="0"/>
              <a:t>может улучшить код операционной системы </a:t>
            </a:r>
            <a:r>
              <a:rPr lang="en-US" smtClean="0"/>
              <a:t>Tizen</a:t>
            </a:r>
            <a:endParaRPr lang="ru-RU" dirty="0"/>
          </a:p>
        </p:txBody>
      </p:sp>
      <p:sp>
        <p:nvSpPr>
          <p:cNvPr id="3" name="Subtitle 2"/>
          <p:cNvSpPr>
            <a:spLocks noGrp="1"/>
          </p:cNvSpPr>
          <p:nvPr>
            <p:ph type="subTitle" idx="1"/>
          </p:nvPr>
        </p:nvSpPr>
        <p:spPr>
          <a:xfrm>
            <a:off x="2968925" y="4691782"/>
            <a:ext cx="6254150" cy="1655762"/>
          </a:xfrm>
        </p:spPr>
        <p:txBody>
          <a:bodyPr>
            <a:normAutofit lnSpcReduction="10000"/>
          </a:bodyPr>
          <a:lstStyle/>
          <a:p>
            <a:r>
              <a:rPr lang="ru-RU" dirty="0" smtClean="0"/>
              <a:t>Андрей Карпов</a:t>
            </a:r>
            <a:endParaRPr lang="en-US" dirty="0" smtClean="0"/>
          </a:p>
          <a:p>
            <a:r>
              <a:rPr lang="en-US" dirty="0" smtClean="0"/>
              <a:t>CTO</a:t>
            </a:r>
          </a:p>
          <a:p>
            <a:r>
              <a:rPr lang="en-US" dirty="0" smtClean="0">
                <a:hlinkClick r:id="rId2"/>
              </a:rPr>
              <a:t>karpov@viva64.com</a:t>
            </a:r>
            <a:endParaRPr lang="en-US" dirty="0" smtClean="0"/>
          </a:p>
          <a:p>
            <a:r>
              <a:rPr lang="en-US" dirty="0" smtClean="0"/>
              <a:t>2017</a:t>
            </a:r>
          </a:p>
          <a:p>
            <a:endParaRPr lang="en-US" dirty="0" smtClean="0"/>
          </a:p>
          <a:p>
            <a:endParaRPr lang="en-US" dirty="0" smtClean="0"/>
          </a:p>
          <a:p>
            <a:endParaRPr lang="en-US" dirty="0" smtClean="0"/>
          </a:p>
          <a:p>
            <a:endParaRPr lang="ru-RU"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3" y="4515928"/>
            <a:ext cx="1694249" cy="1854679"/>
          </a:xfrm>
          <a:prstGeom prst="rect">
            <a:avLst/>
          </a:prstGeom>
        </p:spPr>
      </p:pic>
      <p:sp>
        <p:nvSpPr>
          <p:cNvPr id="6" name="Rectangle 3"/>
          <p:cNvSpPr/>
          <p:nvPr/>
        </p:nvSpPr>
        <p:spPr>
          <a:xfrm>
            <a:off x="10936430" y="6497294"/>
            <a:ext cx="1246944" cy="369332"/>
          </a:xfrm>
          <a:prstGeom prst="rect">
            <a:avLst/>
          </a:prstGeom>
        </p:spPr>
        <p:txBody>
          <a:bodyPr wrap="none">
            <a:spAutoFit/>
          </a:bodyPr>
          <a:lstStyle/>
          <a:p>
            <a:r>
              <a:rPr lang="en-US" dirty="0" smtClean="0">
                <a:hlinkClick r:id="rId4"/>
              </a:rPr>
              <a:t>viva64.com</a:t>
            </a:r>
            <a:endParaRPr lang="en-US" dirty="0"/>
          </a:p>
        </p:txBody>
      </p:sp>
    </p:spTree>
    <p:extLst>
      <p:ext uri="{BB962C8B-B14F-4D97-AF65-F5344CB8AC3E}">
        <p14:creationId xmlns:p14="http://schemas.microsoft.com/office/powerpoint/2010/main" val="956849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smtClean="0"/>
              <a:t>V501. </a:t>
            </a:r>
            <a:r>
              <a:rPr lang="ru-RU" smtClean="0"/>
              <a:t>Опечатка</a:t>
            </a:r>
            <a:r>
              <a:rPr lang="en-US" smtClean="0"/>
              <a:t>: </a:t>
            </a:r>
            <a:r>
              <a:rPr lang="ru-RU" smtClean="0"/>
              <a:t>переменная сравнивается сама с собой</a:t>
            </a:r>
            <a:endParaRPr lang="ru-RU" dirty="0"/>
          </a:p>
        </p:txBody>
      </p:sp>
      <p:sp>
        <p:nvSpPr>
          <p:cNvPr id="3" name="Content Placeholder 2"/>
          <p:cNvSpPr>
            <a:spLocks noGrp="1"/>
          </p:cNvSpPr>
          <p:nvPr>
            <p:ph idx="1"/>
          </p:nvPr>
        </p:nvSpPr>
        <p:spPr>
          <a:xfrm>
            <a:off x="838199" y="4873926"/>
            <a:ext cx="10515600" cy="1648094"/>
          </a:xfrm>
        </p:spPr>
        <p:txBody>
          <a:bodyPr>
            <a:normAutofit fontScale="92500" lnSpcReduction="10000"/>
          </a:bodyPr>
          <a:lstStyle/>
          <a:p>
            <a:r>
              <a:rPr lang="en-US" smtClean="0"/>
              <a:t>V501 There are identical sub-expressions to the left and to the right of the '&lt;' operator: m_len &lt; m_len segmentor.h 65</a:t>
            </a:r>
            <a:endParaRPr lang="ru-RU" dirty="0" smtClean="0"/>
          </a:p>
          <a:p>
            <a:r>
              <a:rPr lang="ru-RU" smtClean="0"/>
              <a:t>Должно быть</a:t>
            </a:r>
            <a:r>
              <a:rPr lang="en-US" smtClean="0"/>
              <a:t>: m_len &lt; other.m_len</a:t>
            </a:r>
            <a:endParaRPr lang="ru-RU" dirty="0" smtClean="0"/>
          </a:p>
          <a:p>
            <a:r>
              <a:rPr lang="ru-RU" smtClean="0"/>
              <a:t>Всего ошибок</a:t>
            </a:r>
            <a:r>
              <a:rPr lang="en-US" smtClean="0"/>
              <a:t>: 2</a:t>
            </a:r>
            <a:endParaRPr lang="ru-RU" dirty="0"/>
          </a:p>
        </p:txBody>
      </p:sp>
      <p:sp>
        <p:nvSpPr>
          <p:cNvPr id="4" name="Rectangle 3"/>
          <p:cNvSpPr/>
          <p:nvPr/>
        </p:nvSpPr>
        <p:spPr>
          <a:xfrm>
            <a:off x="838199" y="1454852"/>
            <a:ext cx="10772955" cy="3139321"/>
          </a:xfrm>
          <a:prstGeom prst="rect">
            <a:avLst/>
          </a:prstGeom>
        </p:spPr>
        <p:txBody>
          <a:bodyPr wrap="square">
            <a:spAutoFit/>
          </a:bodyPr>
          <a:lstStyle/>
          <a:p>
            <a:r>
              <a:rPr lang="ru-RU" sz="2200" smtClean="0">
                <a:latin typeface="Courier New" panose="02070309020205020404" pitchFamily="49" charset="0"/>
                <a:cs typeface="Courier New" panose="02070309020205020404" pitchFamily="49" charset="0"/>
              </a:rPr>
              <a:t>bool operator &lt;(const TSegment&amp; other) const {</a:t>
            </a:r>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if (m_start &lt; other.m_start</a:t>
            </a:r>
            <a:r>
              <a:rPr lang="ru-RU" sz="2200" dirty="0" smtClean="0">
                <a:latin typeface="Courier New" panose="02070309020205020404" pitchFamily="49" charset="0"/>
                <a:cs typeface="Courier New" panose="02070309020205020404" pitchFamily="49" charset="0"/>
              </a:rPr>
              <a:t>)</a:t>
            </a:r>
          </a:p>
          <a:p>
            <a:r>
              <a:rPr lang="ru-RU" sz="2200" smtClean="0">
                <a:latin typeface="Courier New" panose="02070309020205020404" pitchFamily="49" charset="0"/>
                <a:cs typeface="Courier New" panose="02070309020205020404" pitchFamily="49" charset="0"/>
              </a:rPr>
              <a:t>    return true</a:t>
            </a:r>
            <a:r>
              <a:rPr lang="ru-RU" sz="2200" dirty="0" smtClean="0">
                <a:latin typeface="Courier New" panose="02070309020205020404" pitchFamily="49" charset="0"/>
                <a:cs typeface="Courier New" panose="02070309020205020404" pitchFamily="49" charset="0"/>
              </a:rPr>
              <a:t>;</a:t>
            </a:r>
          </a:p>
          <a:p>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if (m_start == other.m_start</a:t>
            </a:r>
            <a:r>
              <a:rPr lang="ru-RU" sz="2200" dirty="0" smtClean="0">
                <a:latin typeface="Courier New" panose="02070309020205020404" pitchFamily="49" charset="0"/>
                <a:cs typeface="Courier New" panose="02070309020205020404" pitchFamily="49" charset="0"/>
              </a:rPr>
              <a:t>)</a:t>
            </a:r>
          </a:p>
          <a:p>
            <a:r>
              <a:rPr lang="ru-RU" sz="2200" smtClean="0">
                <a:latin typeface="Courier New" panose="02070309020205020404" pitchFamily="49" charset="0"/>
                <a:cs typeface="Courier New" panose="02070309020205020404" pitchFamily="49" charset="0"/>
              </a:rPr>
              <a:t>    return </a:t>
            </a:r>
            <a:r>
              <a:rPr lang="ru-RU" sz="2200" b="1" smtClean="0">
                <a:solidFill>
                  <a:srgbClr val="FF0000"/>
                </a:solidFill>
                <a:latin typeface="Courier New" panose="02070309020205020404" pitchFamily="49" charset="0"/>
                <a:cs typeface="Courier New" panose="02070309020205020404" pitchFamily="49" charset="0"/>
              </a:rPr>
              <a:t>m_len &lt; m_len</a:t>
            </a:r>
            <a:r>
              <a:rPr lang="ru-RU" sz="2200" dirty="0" smtClean="0">
                <a:latin typeface="Courier New" panose="02070309020205020404" pitchFamily="49" charset="0"/>
                <a:cs typeface="Courier New" panose="02070309020205020404" pitchFamily="49" charset="0"/>
              </a:rPr>
              <a:t>;</a:t>
            </a:r>
          </a:p>
          <a:p>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return false</a:t>
            </a:r>
            <a:r>
              <a:rPr lang="ru-RU" sz="2200" dirty="0" smtClean="0">
                <a:latin typeface="Courier New" panose="02070309020205020404" pitchFamily="49" charset="0"/>
                <a:cs typeface="Courier New" panose="02070309020205020404" pitchFamily="49" charset="0"/>
              </a:rPr>
              <a:t>;</a:t>
            </a:r>
          </a:p>
          <a:p>
            <a:r>
              <a:rPr lang="ru-RU" sz="2200" dirty="0" smtClean="0">
                <a:latin typeface="Courier New" panose="02070309020205020404" pitchFamily="49" charset="0"/>
                <a:cs typeface="Courier New" panose="02070309020205020404" pitchFamily="49" charset="0"/>
              </a:rPr>
              <a:t>}</a:t>
            </a:r>
            <a:endParaRPr lang="ru-RU"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4270541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smtClean="0"/>
              <a:t>V503. </a:t>
            </a:r>
            <a:r>
              <a:rPr lang="ru-RU" smtClean="0"/>
              <a:t>Опечатка</a:t>
            </a:r>
            <a:r>
              <a:rPr lang="en-US" smtClean="0"/>
              <a:t>: </a:t>
            </a:r>
            <a:r>
              <a:rPr lang="ru-RU" smtClean="0"/>
              <a:t>бессмысленное сравнение</a:t>
            </a:r>
            <a:endParaRPr lang="ru-RU" dirty="0"/>
          </a:p>
        </p:txBody>
      </p:sp>
      <p:sp>
        <p:nvSpPr>
          <p:cNvPr id="4" name="Rectangle 3"/>
          <p:cNvSpPr/>
          <p:nvPr/>
        </p:nvSpPr>
        <p:spPr>
          <a:xfrm>
            <a:off x="838199" y="1454852"/>
            <a:ext cx="10772955" cy="1785104"/>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a:t>
            </a:r>
            <a:r>
              <a:rPr lang="en-US" sz="2200" b="1" dirty="0" err="1" smtClean="0">
                <a:solidFill>
                  <a:srgbClr val="00B050"/>
                </a:solidFill>
                <a:latin typeface="Courier New" panose="02070309020205020404" pitchFamily="49" charset="0"/>
                <a:cs typeface="Courier New" panose="02070309020205020404" pitchFamily="49" charset="0"/>
              </a:rPr>
              <a:t>focus_unit</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*)data;</a:t>
            </a:r>
          </a:p>
          <a:p>
            <a:r>
              <a:rPr lang="en-US" sz="2200" dirty="0" smtClean="0">
                <a:latin typeface="Courier New" panose="02070309020205020404" pitchFamily="49" charset="0"/>
                <a:cs typeface="Courier New" panose="02070309020205020404" pitchFamily="49" charset="0"/>
              </a:rPr>
              <a:t>  if (</a:t>
            </a:r>
            <a:r>
              <a:rPr lang="en-US" sz="2200" dirty="0" err="1" smtClean="0">
                <a:latin typeface="Courier New" panose="02070309020205020404" pitchFamily="49" charset="0"/>
                <a:cs typeface="Courier New" panose="02070309020205020404" pitchFamily="49" charset="0"/>
              </a:rPr>
              <a:t>focus_unit</a:t>
            </a:r>
            <a:r>
              <a:rPr lang="en-US" sz="2200" dirty="0" smtClean="0">
                <a:latin typeface="Courier New" panose="02070309020205020404" pitchFamily="49" charset="0"/>
                <a:cs typeface="Courier New" panose="02070309020205020404" pitchFamily="49" charset="0"/>
              </a:rPr>
              <a:t> == NULL || </a:t>
            </a:r>
            <a:r>
              <a:rPr lang="en-US" sz="2200" b="1" dirty="0" err="1" smtClean="0">
                <a:solidFill>
                  <a:srgbClr val="FF0000"/>
                </a:solidFill>
                <a:latin typeface="Courier New" panose="02070309020205020404" pitchFamily="49" charset="0"/>
                <a:cs typeface="Courier New" panose="02070309020205020404" pitchFamily="49" charset="0"/>
              </a:rPr>
              <a:t>focus_unit</a:t>
            </a:r>
            <a:r>
              <a:rPr lang="en-US" sz="2200" b="1" dirty="0" smtClean="0">
                <a:solidFill>
                  <a:srgbClr val="FF0000"/>
                </a:solidFill>
                <a:latin typeface="Courier New" panose="02070309020205020404" pitchFamily="49" charset="0"/>
                <a:cs typeface="Courier New" panose="02070309020205020404" pitchFamily="49" charset="0"/>
              </a:rPr>
              <a:t> &lt; 0</a:t>
            </a:r>
            <a:r>
              <a:rPr lang="en-US" sz="2200" dirty="0" smtClean="0">
                <a:latin typeface="Courier New" panose="02070309020205020404" pitchFamily="49" charset="0"/>
                <a:cs typeface="Courier New" panose="02070309020205020404" pitchFamily="49" charset="0"/>
              </a:rPr>
              <a:t>) {</a:t>
            </a:r>
          </a:p>
          <a:p>
            <a:r>
              <a:rPr lang="en-US" sz="2200" dirty="0" smtClean="0">
                <a:latin typeface="Courier New" panose="02070309020205020404" pitchFamily="49" charset="0"/>
                <a:cs typeface="Courier New" panose="02070309020205020404" pitchFamily="49" charset="0"/>
              </a:rPr>
              <a:t>    _E("focus page is wrong");</a:t>
            </a:r>
          </a:p>
          <a:p>
            <a:r>
              <a:rPr lang="en-US" sz="2200" dirty="0" smtClean="0">
                <a:latin typeface="Courier New" panose="02070309020205020404" pitchFamily="49" charset="0"/>
                <a:cs typeface="Courier New" panose="02070309020205020404" pitchFamily="49" charset="0"/>
              </a:rPr>
              <a:t>    return ;</a:t>
            </a:r>
          </a:p>
          <a:p>
            <a:r>
              <a:rPr lang="en-US" sz="2200" dirty="0" smtClean="0">
                <a:latin typeface="Courier New" panose="02070309020205020404" pitchFamily="49" charset="0"/>
                <a:cs typeface="Courier New" panose="02070309020205020404" pitchFamily="49" charset="0"/>
              </a:rPr>
              <a:t>  }</a:t>
            </a:r>
            <a:endParaRPr lang="ru-RU" sz="2200" dirty="0">
              <a:latin typeface="Courier New" panose="02070309020205020404" pitchFamily="49" charset="0"/>
              <a:cs typeface="Courier New" panose="02070309020205020404" pitchFamily="49" charset="0"/>
            </a:endParaRPr>
          </a:p>
        </p:txBody>
      </p:sp>
      <p:sp>
        <p:nvSpPr>
          <p:cNvPr id="6" name="Content Placeholder 2"/>
          <p:cNvSpPr txBox="1">
            <a:spLocks/>
          </p:cNvSpPr>
          <p:nvPr/>
        </p:nvSpPr>
        <p:spPr>
          <a:xfrm>
            <a:off x="838199" y="4873926"/>
            <a:ext cx="10515600" cy="164809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V503 This is a nonsensical comparison: pointer &lt; 0. </a:t>
            </a:r>
            <a:r>
              <a:rPr lang="en-US" dirty="0" err="1" smtClean="0"/>
              <a:t>apps_view_circle_indicator.c</a:t>
            </a:r>
            <a:r>
              <a:rPr lang="en-US" dirty="0" smtClean="0"/>
              <a:t> 193</a:t>
            </a:r>
            <a:endParaRPr lang="ru-RU" dirty="0" smtClean="0"/>
          </a:p>
          <a:p>
            <a:r>
              <a:rPr lang="ru-RU" dirty="0" smtClean="0"/>
              <a:t>Должно быть</a:t>
            </a:r>
            <a:r>
              <a:rPr lang="en-US" dirty="0" smtClean="0"/>
              <a:t>: *</a:t>
            </a:r>
            <a:r>
              <a:rPr lang="en-US" dirty="0" err="1" smtClean="0"/>
              <a:t>focus_unit</a:t>
            </a:r>
            <a:r>
              <a:rPr lang="en-US" dirty="0" smtClean="0"/>
              <a:t> &lt; 0</a:t>
            </a:r>
            <a:endParaRPr lang="ru-RU" dirty="0" smtClean="0"/>
          </a:p>
          <a:p>
            <a:r>
              <a:rPr lang="ru-RU" dirty="0" smtClean="0"/>
              <a:t>Всего ошибок</a:t>
            </a:r>
            <a:r>
              <a:rPr lang="en-US" dirty="0" smtClean="0"/>
              <a:t>: 2</a:t>
            </a:r>
            <a:endParaRPr lang="ru-RU" dirty="0"/>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4072127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a:t>V507</a:t>
            </a:r>
            <a:r>
              <a:rPr lang="en-US" smtClean="0"/>
              <a:t>. </a:t>
            </a:r>
            <a:r>
              <a:rPr lang="ru-RU" smtClean="0"/>
              <a:t>Используется уже несуществующий буфер</a:t>
            </a:r>
            <a:endParaRPr lang="ru-RU" dirty="0"/>
          </a:p>
        </p:txBody>
      </p:sp>
      <p:sp>
        <p:nvSpPr>
          <p:cNvPr id="4" name="Rectangle 3"/>
          <p:cNvSpPr/>
          <p:nvPr/>
        </p:nvSpPr>
        <p:spPr>
          <a:xfrm>
            <a:off x="838199" y="1454852"/>
            <a:ext cx="10772955" cy="3816429"/>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void extract_input_aacdec_m4a_test</a:t>
            </a:r>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 unsigned char **</a:t>
            </a:r>
            <a:r>
              <a:rPr lang="en-US" sz="2200" b="1">
                <a:solidFill>
                  <a:srgbClr val="00B050"/>
                </a:solidFill>
                <a:latin typeface="Courier New" panose="02070309020205020404" pitchFamily="49" charset="0"/>
                <a:cs typeface="Courier New" panose="02070309020205020404" pitchFamily="49" charset="0"/>
              </a:rPr>
              <a:t>data</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unsigned char </a:t>
            </a:r>
            <a:r>
              <a:rPr lang="en-US" sz="2200" b="1" smtClean="0">
                <a:solidFill>
                  <a:srgbClr val="00B050"/>
                </a:solidFill>
                <a:latin typeface="Courier New" panose="02070309020205020404" pitchFamily="49" charset="0"/>
                <a:cs typeface="Courier New" panose="02070309020205020404" pitchFamily="49" charset="0"/>
              </a:rPr>
              <a:t>buffer</a:t>
            </a:r>
            <a:r>
              <a:rPr lang="en-US" sz="2200" smtClean="0">
                <a:latin typeface="Courier New" panose="02070309020205020404" pitchFamily="49" charset="0"/>
                <a:cs typeface="Courier New" panose="02070309020205020404" pitchFamily="49" charset="0"/>
              </a:rPr>
              <a:t>[100000</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DONE:</a:t>
            </a:r>
          </a:p>
          <a:p>
            <a:r>
              <a:rPr lang="en-US" sz="2200" smtClean="0">
                <a:latin typeface="Courier New" panose="02070309020205020404" pitchFamily="49" charset="0"/>
                <a:cs typeface="Courier New" panose="02070309020205020404" pitchFamily="49" charset="0"/>
              </a:rPr>
              <a:t>  </a:t>
            </a:r>
            <a:r>
              <a:rPr lang="en-US" sz="2200" b="1" smtClean="0">
                <a:solidFill>
                  <a:srgbClr val="FF0000"/>
                </a:solidFill>
                <a:latin typeface="Courier New" panose="02070309020205020404" pitchFamily="49" charset="0"/>
                <a:cs typeface="Courier New" panose="02070309020205020404" pitchFamily="49" charset="0"/>
              </a:rPr>
              <a:t>*data = buffer</a:t>
            </a:r>
            <a:r>
              <a:rPr lang="en-US" sz="2200" b="1" dirty="0">
                <a:solidFill>
                  <a:srgbClr val="FF0000"/>
                </a:solidFill>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*have_frame = TRUE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if (read_size &gt;= offset) *size = offset</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else *size = read_size</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p:txBody>
      </p:sp>
      <p:sp>
        <p:nvSpPr>
          <p:cNvPr id="6" name="Content Placeholder 2"/>
          <p:cNvSpPr txBox="1">
            <a:spLocks/>
          </p:cNvSpPr>
          <p:nvPr/>
        </p:nvSpPr>
        <p:spPr>
          <a:xfrm>
            <a:off x="838199" y="5400570"/>
            <a:ext cx="10515600" cy="14574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V507 Pointer to local array 'buffer' is stored outside the scope of this array. Such a pointer will become invalid. media_codec_test.c 793</a:t>
            </a:r>
            <a:endParaRPr lang="ru-RU" dirty="0" smtClean="0"/>
          </a:p>
          <a:p>
            <a:r>
              <a:rPr lang="ru-RU" smtClean="0"/>
              <a:t>Всего ошибок</a:t>
            </a:r>
            <a:r>
              <a:rPr lang="en-US" smtClean="0"/>
              <a:t>: 1</a:t>
            </a:r>
            <a:endParaRPr lang="ru-RU" dirty="0"/>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424816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955182"/>
          </a:xfrm>
        </p:spPr>
        <p:txBody>
          <a:bodyPr>
            <a:normAutofit/>
          </a:bodyPr>
          <a:lstStyle/>
          <a:p>
            <a:r>
              <a:rPr lang="en-US" dirty="0" smtClean="0"/>
              <a:t>V5</a:t>
            </a:r>
            <a:r>
              <a:rPr lang="ru-RU" dirty="0" smtClean="0"/>
              <a:t>12</a:t>
            </a:r>
            <a:r>
              <a:rPr lang="en-US" dirty="0" smtClean="0"/>
              <a:t>. </a:t>
            </a:r>
            <a:r>
              <a:rPr lang="ru-RU" dirty="0" smtClean="0"/>
              <a:t>Неправильная работа с буфером</a:t>
            </a:r>
            <a:r>
              <a:rPr lang="en-US" dirty="0" smtClean="0"/>
              <a:t>: </a:t>
            </a:r>
            <a:r>
              <a:rPr lang="ru-RU" dirty="0" smtClean="0"/>
              <a:t>обрабатывается меньше элементов, чем требуется</a:t>
            </a:r>
            <a:endParaRPr lang="ru-RU" dirty="0"/>
          </a:p>
        </p:txBody>
      </p:sp>
      <p:sp>
        <p:nvSpPr>
          <p:cNvPr id="4" name="Rectangle 3"/>
          <p:cNvSpPr/>
          <p:nvPr/>
        </p:nvSpPr>
        <p:spPr>
          <a:xfrm>
            <a:off x="838199" y="2032816"/>
            <a:ext cx="10772955" cy="2800767"/>
          </a:xfrm>
          <a:prstGeom prst="rect">
            <a:avLst/>
          </a:prstGeom>
        </p:spPr>
        <p:txBody>
          <a:bodyPr wrap="square">
            <a:spAutoFit/>
          </a:bodyPr>
          <a:lstStyle/>
          <a:p>
            <a:r>
              <a:rPr lang="en-US" sz="2200" dirty="0" err="1" smtClean="0">
                <a:latin typeface="Courier New" panose="02070309020205020404" pitchFamily="49" charset="0"/>
                <a:cs typeface="Courier New" panose="02070309020205020404" pitchFamily="49" charset="0"/>
              </a:rPr>
              <a:t>typedef</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gint</a:t>
            </a:r>
            <a:r>
              <a:rPr lang="en-US" sz="2200" dirty="0">
                <a:latin typeface="Courier New" panose="02070309020205020404" pitchFamily="49" charset="0"/>
                <a:cs typeface="Courier New" panose="02070309020205020404" pitchFamily="49" charset="0"/>
              </a:rPr>
              <a:t>;</a:t>
            </a:r>
          </a:p>
          <a:p>
            <a:r>
              <a:rPr lang="en-US" sz="2200" dirty="0" err="1" smtClean="0">
                <a:latin typeface="Courier New" panose="02070309020205020404" pitchFamily="49" charset="0"/>
                <a:cs typeface="Courier New" panose="02070309020205020404" pitchFamily="49" charset="0"/>
              </a:rPr>
              <a:t>typedef</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gint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gboolean</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r>
              <a:rPr lang="en-US" sz="2200" dirty="0" smtClean="0">
                <a:latin typeface="Courier New" panose="02070309020205020404" pitchFamily="49" charset="0"/>
                <a:cs typeface="Courier New" panose="02070309020205020404" pitchFamily="49" charset="0"/>
              </a:rPr>
              <a:t>define BT_REQUEST_ID_RANGE_MAX 245</a:t>
            </a:r>
            <a:endParaRPr lang="en-US" sz="2200" dirty="0">
              <a:latin typeface="Courier New" panose="02070309020205020404" pitchFamily="49" charset="0"/>
              <a:cs typeface="Courier New" panose="02070309020205020404" pitchFamily="49" charset="0"/>
            </a:endParaRPr>
          </a:p>
          <a:p>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static </a:t>
            </a:r>
            <a:r>
              <a:rPr lang="en-US" sz="2200" dirty="0" err="1" smtClean="0">
                <a:latin typeface="Courier New" panose="02070309020205020404" pitchFamily="49" charset="0"/>
                <a:cs typeface="Courier New" panose="02070309020205020404" pitchFamily="49" charset="0"/>
              </a:rPr>
              <a:t>gboolean</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req_id_used</a:t>
            </a:r>
            <a:r>
              <a:rPr lang="en-US" sz="2200" dirty="0" smtClean="0">
                <a:latin typeface="Courier New" panose="02070309020205020404" pitchFamily="49" charset="0"/>
                <a:cs typeface="Courier New" panose="02070309020205020404" pitchFamily="49" charset="0"/>
              </a:rPr>
              <a:t>[BT_REQUEST_ID_RANGE_MAX</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memset</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req_id_used</a:t>
            </a:r>
            <a:r>
              <a:rPr lang="en-US" sz="2200" dirty="0" smtClean="0">
                <a:latin typeface="Courier New" panose="02070309020205020404" pitchFamily="49" charset="0"/>
                <a:cs typeface="Courier New" panose="02070309020205020404" pitchFamily="49" charset="0"/>
              </a:rPr>
              <a:t>, 0x00, </a:t>
            </a:r>
            <a:r>
              <a:rPr lang="en-US" sz="2200" b="1" dirty="0" smtClean="0">
                <a:solidFill>
                  <a:srgbClr val="FF0000"/>
                </a:solidFill>
                <a:latin typeface="Courier New" panose="02070309020205020404" pitchFamily="49" charset="0"/>
                <a:cs typeface="Courier New" panose="02070309020205020404" pitchFamily="49" charset="0"/>
              </a:rPr>
              <a:t>BT_REQUEST_ID_RANGE_MAX</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6" name="Content Placeholder 2"/>
          <p:cNvSpPr txBox="1">
            <a:spLocks/>
          </p:cNvSpPr>
          <p:nvPr/>
        </p:nvSpPr>
        <p:spPr>
          <a:xfrm>
            <a:off x="838199" y="5089583"/>
            <a:ext cx="10515600" cy="17684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V512 A call of the '</a:t>
            </a:r>
            <a:r>
              <a:rPr lang="en-US" dirty="0" err="1" smtClean="0"/>
              <a:t>memset</a:t>
            </a:r>
            <a:r>
              <a:rPr lang="en-US" dirty="0" smtClean="0"/>
              <a:t>' function will lead to underflow of the buffer '</a:t>
            </a:r>
            <a:r>
              <a:rPr lang="en-US" dirty="0" err="1" smtClean="0"/>
              <a:t>req_id_used</a:t>
            </a:r>
            <a:r>
              <a:rPr lang="en-US" dirty="0" smtClean="0"/>
              <a:t>'. </a:t>
            </a:r>
            <a:r>
              <a:rPr lang="en-US" dirty="0" err="1" smtClean="0"/>
              <a:t>bt</a:t>
            </a:r>
            <a:r>
              <a:rPr lang="en-US" dirty="0" smtClean="0"/>
              <a:t>-service-</a:t>
            </a:r>
            <a:r>
              <a:rPr lang="en-US" dirty="0" err="1" smtClean="0"/>
              <a:t>util.c</a:t>
            </a:r>
            <a:endParaRPr lang="en-US" dirty="0" smtClean="0"/>
          </a:p>
          <a:p>
            <a:r>
              <a:rPr lang="ru-RU" dirty="0" smtClean="0"/>
              <a:t>Должно быть</a:t>
            </a:r>
            <a:r>
              <a:rPr lang="en-US" dirty="0" smtClean="0"/>
              <a:t>: </a:t>
            </a:r>
            <a:r>
              <a:rPr lang="en-US" dirty="0" err="1" smtClean="0"/>
              <a:t>sizeof</a:t>
            </a:r>
            <a:r>
              <a:rPr lang="en-US" dirty="0" smtClean="0"/>
              <a:t>(</a:t>
            </a:r>
            <a:r>
              <a:rPr lang="en-US" dirty="0" err="1" smtClean="0"/>
              <a:t>req_id_used</a:t>
            </a:r>
            <a:r>
              <a:rPr lang="en-US" dirty="0"/>
              <a:t>)</a:t>
            </a:r>
            <a:endParaRPr lang="ru-RU" dirty="0" smtClean="0"/>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800716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053087"/>
          </a:xfrm>
        </p:spPr>
        <p:txBody>
          <a:bodyPr>
            <a:normAutofit/>
          </a:bodyPr>
          <a:lstStyle/>
          <a:p>
            <a:r>
              <a:rPr lang="en-US" dirty="0" smtClean="0"/>
              <a:t>V5</a:t>
            </a:r>
            <a:r>
              <a:rPr lang="ru-RU" smtClean="0"/>
              <a:t>12</a:t>
            </a:r>
            <a:r>
              <a:rPr lang="en-US" smtClean="0"/>
              <a:t>. </a:t>
            </a:r>
            <a:r>
              <a:rPr lang="ru-RU" smtClean="0"/>
              <a:t>Неправильная работа с буфером</a:t>
            </a:r>
            <a:r>
              <a:rPr lang="en-US" smtClean="0"/>
              <a:t>: </a:t>
            </a:r>
            <a:r>
              <a:rPr lang="ru-RU" smtClean="0"/>
              <a:t>потенциальный выход за границу буфера</a:t>
            </a:r>
            <a:endParaRPr lang="ru-RU" dirty="0"/>
          </a:p>
        </p:txBody>
      </p:sp>
      <p:sp>
        <p:nvSpPr>
          <p:cNvPr id="6" name="Content Placeholder 2"/>
          <p:cNvSpPr txBox="1">
            <a:spLocks/>
          </p:cNvSpPr>
          <p:nvPr/>
        </p:nvSpPr>
        <p:spPr>
          <a:xfrm>
            <a:off x="838199" y="4891177"/>
            <a:ext cx="10515600" cy="1966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V512 A call of the 'memset' function will lead to underflow of the buffer 'req_id_used'. bt-service-util.c</a:t>
            </a:r>
            <a:endParaRPr lang="en-US" dirty="0" smtClean="0"/>
          </a:p>
          <a:p>
            <a:r>
              <a:rPr lang="ru-RU" smtClean="0"/>
              <a:t>Должно быть</a:t>
            </a:r>
            <a:r>
              <a:rPr lang="en-US" smtClean="0"/>
              <a:t>: sizeof(buf) - strlen(buf</a:t>
            </a:r>
            <a:r>
              <a:rPr lang="en-US" dirty="0" smtClean="0"/>
              <a:t>)</a:t>
            </a:r>
            <a:endParaRPr lang="ru-RU" dirty="0" smtClean="0"/>
          </a:p>
        </p:txBody>
      </p:sp>
      <p:sp>
        <p:nvSpPr>
          <p:cNvPr id="5" name="Rectangle 4"/>
          <p:cNvSpPr/>
          <p:nvPr/>
        </p:nvSpPr>
        <p:spPr>
          <a:xfrm>
            <a:off x="838199" y="1955182"/>
            <a:ext cx="10772955" cy="2462213"/>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char </a:t>
            </a:r>
            <a:r>
              <a:rPr lang="en-US" sz="2200" dirty="0" err="1" smtClean="0">
                <a:latin typeface="Courier New" panose="02070309020205020404" pitchFamily="49" charset="0"/>
                <a:cs typeface="Courier New" panose="02070309020205020404" pitchFamily="49" charset="0"/>
              </a:rPr>
              <a:t>buf</a:t>
            </a:r>
            <a:r>
              <a:rPr lang="en-US" sz="2200" dirty="0" smtClean="0">
                <a:latin typeface="Courier New" panose="02070309020205020404" pitchFamily="49" charset="0"/>
                <a:cs typeface="Courier New" panose="02070309020205020404" pitchFamily="49" charset="0"/>
              </a:rPr>
              <a:t>[256] = "\</a:t>
            </a:r>
            <a:r>
              <a:rPr lang="en-US" sz="2200" dirty="0">
                <a:latin typeface="Courier New" panose="02070309020205020404" pitchFamily="49" charset="0"/>
                <a:cs typeface="Courier New" panose="02070309020205020404" pitchFamily="49" charset="0"/>
              </a:rPr>
              <a:t>0";</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snprintf</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buf</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sizeof</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buf</a:t>
            </a:r>
            <a:r>
              <a:rPr lang="en-US" sz="2200" dirty="0" smtClean="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s</a:t>
            </a:r>
            <a:r>
              <a:rPr lang="en-US" sz="2200" dirty="0" smtClean="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s</a:t>
            </a:r>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name, _("</a:t>
            </a:r>
            <a:r>
              <a:rPr lang="en-US" sz="2200" dirty="0">
                <a:latin typeface="Courier New" panose="02070309020205020404" pitchFamily="49" charset="0"/>
                <a:cs typeface="Courier New" panose="02070309020205020404" pitchFamily="49" charset="0"/>
              </a:rPr>
              <a:t>IDS_BR_BODY_IMAGE_T_TTS"));</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snprintf</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buf</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strlen</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buf</a:t>
            </a:r>
            <a:r>
              <a:rPr lang="en-US" sz="2200" dirty="0" smtClean="0">
                <a:latin typeface="Courier New" panose="02070309020205020404" pitchFamily="49" charset="0"/>
                <a:cs typeface="Courier New" panose="02070309020205020404" pitchFamily="49" charset="0"/>
              </a:rPr>
              <a:t>), </a:t>
            </a:r>
            <a:r>
              <a:rPr lang="en-US" sz="2200" b="1" dirty="0" err="1" smtClean="0">
                <a:solidFill>
                  <a:srgbClr val="FF0000"/>
                </a:solidFill>
                <a:latin typeface="Courier New" panose="02070309020205020404" pitchFamily="49" charset="0"/>
                <a:cs typeface="Courier New" panose="02070309020205020404" pitchFamily="49" charset="0"/>
              </a:rPr>
              <a:t>sizeof</a:t>
            </a:r>
            <a:r>
              <a:rPr lang="en-US" sz="2200" b="1" dirty="0" smtClean="0">
                <a:solidFill>
                  <a:srgbClr val="FF0000"/>
                </a:solidFill>
                <a:latin typeface="Courier New" panose="02070309020205020404" pitchFamily="49" charset="0"/>
                <a:cs typeface="Courier New" panose="02070309020205020404" pitchFamily="49" charset="0"/>
              </a:rPr>
              <a:t>(</a:t>
            </a:r>
            <a:r>
              <a:rPr lang="en-US" sz="2200" b="1" dirty="0" err="1" smtClean="0">
                <a:solidFill>
                  <a:srgbClr val="FF0000"/>
                </a:solidFill>
                <a:latin typeface="Courier New" panose="02070309020205020404" pitchFamily="49" charset="0"/>
                <a:cs typeface="Courier New" panose="02070309020205020404" pitchFamily="49" charset="0"/>
              </a:rPr>
              <a:t>buf</a:t>
            </a:r>
            <a:r>
              <a:rPr lang="en-US" sz="2200" b="1" dirty="0">
                <a:solidFill>
                  <a:srgbClr val="FF0000"/>
                </a:solidFill>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s</a:t>
            </a:r>
            <a:r>
              <a:rPr lang="en-US" sz="2200" dirty="0" smtClean="0">
                <a:latin typeface="Courier New" panose="02070309020205020404" pitchFamily="49" charset="0"/>
                <a:cs typeface="Courier New" panose="02070309020205020404" pitchFamily="49" charset="0"/>
              </a:rPr>
              <a:t>, ", _("</a:t>
            </a:r>
            <a:r>
              <a:rPr lang="en-US" sz="2200" dirty="0">
                <a:latin typeface="Courier New" panose="02070309020205020404" pitchFamily="49" charset="0"/>
                <a:cs typeface="Courier New" panose="02070309020205020404" pitchFamily="49" charset="0"/>
              </a:rPr>
              <a:t>IDS_ACCS_BODY_SELECTED_TTS"));</a:t>
            </a:r>
          </a:p>
        </p:txBody>
      </p:sp>
      <p:sp>
        <p:nvSpPr>
          <p:cNvPr id="7"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172381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5336"/>
          </a:xfrm>
        </p:spPr>
        <p:txBody>
          <a:bodyPr>
            <a:normAutofit fontScale="90000"/>
          </a:bodyPr>
          <a:lstStyle/>
          <a:p>
            <a:r>
              <a:rPr lang="en-US" dirty="0" smtClean="0"/>
              <a:t>V5</a:t>
            </a:r>
            <a:r>
              <a:rPr lang="ru-RU" smtClean="0"/>
              <a:t>12</a:t>
            </a:r>
            <a:r>
              <a:rPr lang="en-US" smtClean="0"/>
              <a:t>. </a:t>
            </a:r>
            <a:r>
              <a:rPr lang="ru-RU" smtClean="0"/>
              <a:t>Неправильная работа с буфером</a:t>
            </a:r>
            <a:r>
              <a:rPr lang="en-US" smtClean="0"/>
              <a:t>: </a:t>
            </a:r>
            <a:r>
              <a:rPr lang="ru-RU" smtClean="0"/>
              <a:t>выход за границу буфера</a:t>
            </a:r>
            <a:endParaRPr lang="ru-RU" dirty="0"/>
          </a:p>
        </p:txBody>
      </p:sp>
      <p:sp>
        <p:nvSpPr>
          <p:cNvPr id="5" name="Rectangle 4"/>
          <p:cNvSpPr/>
          <p:nvPr/>
        </p:nvSpPr>
        <p:spPr>
          <a:xfrm>
            <a:off x="189781" y="1337094"/>
            <a:ext cx="11913079" cy="4832092"/>
          </a:xfrm>
          <a:prstGeom prst="rect">
            <a:avLst/>
          </a:prstGeom>
        </p:spPr>
        <p:txBody>
          <a:bodyPr wrap="square">
            <a:spAutoFit/>
          </a:bodyPr>
          <a:lstStyle/>
          <a:p>
            <a:r>
              <a:rPr lang="en-US" sz="2200" dirty="0">
                <a:latin typeface="Courier New" panose="02070309020205020404" pitchFamily="49" charset="0"/>
                <a:cs typeface="Courier New" panose="02070309020205020404" pitchFamily="49" charset="0"/>
              </a:rPr>
              <a:t>#</a:t>
            </a:r>
            <a:r>
              <a:rPr lang="en-US" sz="2200" dirty="0" smtClean="0">
                <a:latin typeface="Courier New" panose="02070309020205020404" pitchFamily="49" charset="0"/>
                <a:cs typeface="Courier New" panose="02070309020205020404" pitchFamily="49" charset="0"/>
              </a:rPr>
              <a:t>define BT_ADDRESS_STRING_SIZE </a:t>
            </a:r>
            <a:r>
              <a:rPr lang="en-US" sz="2200" b="1" dirty="0" smtClean="0">
                <a:solidFill>
                  <a:srgbClr val="FF0000"/>
                </a:solidFill>
                <a:latin typeface="Courier New" panose="02070309020205020404" pitchFamily="49" charset="0"/>
                <a:cs typeface="Courier New" panose="02070309020205020404" pitchFamily="49" charset="0"/>
              </a:rPr>
              <a:t>18</a:t>
            </a:r>
            <a:endParaRPr lang="en-US" sz="2200" b="1" dirty="0">
              <a:solidFill>
                <a:srgbClr val="FF0000"/>
              </a:solidFill>
              <a:latin typeface="Courier New" panose="02070309020205020404" pitchFamily="49" charset="0"/>
              <a:cs typeface="Courier New" panose="02070309020205020404" pitchFamily="49" charset="0"/>
            </a:endParaRPr>
          </a:p>
          <a:p>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typedef</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struct</a:t>
            </a:r>
            <a:r>
              <a:rPr lang="en-US" sz="2200" dirty="0" smtClean="0">
                <a:latin typeface="Courier New" panose="02070309020205020404" pitchFamily="49" charset="0"/>
                <a:cs typeface="Courier New" panose="02070309020205020404" pitchFamily="49" charset="0"/>
              </a:rPr>
              <a:t> { unsigned char </a:t>
            </a:r>
            <a:r>
              <a:rPr lang="en-US" sz="2200" dirty="0" err="1" smtClean="0">
                <a:latin typeface="Courier New" panose="02070309020205020404" pitchFamily="49" charset="0"/>
                <a:cs typeface="Courier New" panose="02070309020205020404" pitchFamily="49" charset="0"/>
              </a:rPr>
              <a:t>addr</a:t>
            </a:r>
            <a:r>
              <a:rPr lang="en-US" sz="2200" dirty="0" smtClean="0">
                <a:latin typeface="Courier New" panose="02070309020205020404" pitchFamily="49" charset="0"/>
                <a:cs typeface="Courier New" panose="02070309020205020404" pitchFamily="49" charset="0"/>
              </a:rPr>
              <a:t>[</a:t>
            </a:r>
            <a:r>
              <a:rPr lang="en-US" sz="2200" b="1" dirty="0" smtClean="0">
                <a:solidFill>
                  <a:srgbClr val="FF0000"/>
                </a:solidFill>
                <a:latin typeface="Courier New" panose="02070309020205020404" pitchFamily="49" charset="0"/>
                <a:cs typeface="Courier New" panose="02070309020205020404" pitchFamily="49" charset="0"/>
              </a:rPr>
              <a:t>6</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bluetooth_device_address_t</a:t>
            </a:r>
            <a:r>
              <a:rPr lang="en-US" sz="2200" dirty="0" smtClean="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typedef</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struct</a:t>
            </a:r>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count</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bluetooth_device_address_t</a:t>
            </a:r>
            <a:r>
              <a:rPr lang="en-US" sz="2200" dirty="0" smtClean="0">
                <a:latin typeface="Courier New" panose="02070309020205020404" pitchFamily="49" charset="0"/>
                <a:cs typeface="Courier New" panose="02070309020205020404" pitchFamily="49" charset="0"/>
              </a:rPr>
              <a:t> addresses[20</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bt_dpm_device_list_t</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bt_dpm_device_list_t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device_list</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for (; list; list = list-</a:t>
            </a:r>
            <a:r>
              <a:rPr lang="en-US" sz="2200" dirty="0">
                <a:latin typeface="Courier New" panose="02070309020205020404" pitchFamily="49" charset="0"/>
                <a:cs typeface="Courier New" panose="02070309020205020404" pitchFamily="49" charset="0"/>
              </a:rPr>
              <a:t>&gt;next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memset</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device_list.addresses</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addr</a:t>
            </a:r>
            <a:r>
              <a:rPr lang="en-US" sz="2200" dirty="0" smtClean="0">
                <a:latin typeface="Courier New" panose="02070309020205020404" pitchFamily="49" charset="0"/>
                <a:cs typeface="Courier New" panose="02070309020205020404" pitchFamily="49" charset="0"/>
              </a:rPr>
              <a:t>, 0, </a:t>
            </a:r>
            <a:r>
              <a:rPr lang="en-US" sz="2200" b="1" dirty="0" smtClean="0">
                <a:solidFill>
                  <a:srgbClr val="FF0000"/>
                </a:solidFill>
                <a:latin typeface="Courier New" panose="02070309020205020404" pitchFamily="49" charset="0"/>
                <a:cs typeface="Courier New" panose="02070309020205020404" pitchFamily="49" charset="0"/>
              </a:rPr>
              <a:t>BT_ADDRESS_STRING_SIZE</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112432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5336"/>
          </a:xfrm>
        </p:spPr>
        <p:txBody>
          <a:bodyPr>
            <a:normAutofit/>
          </a:bodyPr>
          <a:lstStyle/>
          <a:p>
            <a:r>
              <a:rPr lang="en-US" dirty="0" smtClean="0"/>
              <a:t>V5</a:t>
            </a:r>
            <a:r>
              <a:rPr lang="ru-RU" smtClean="0"/>
              <a:t>12</a:t>
            </a:r>
            <a:r>
              <a:rPr lang="en-US" smtClean="0"/>
              <a:t>. </a:t>
            </a:r>
            <a:r>
              <a:rPr lang="ru-RU" smtClean="0"/>
              <a:t>Неправильная работа с буфером</a:t>
            </a:r>
            <a:endParaRPr lang="ru-RU" dirty="0"/>
          </a:p>
        </p:txBody>
      </p:sp>
      <p:sp>
        <p:nvSpPr>
          <p:cNvPr id="4" name="Content Placeholder 2"/>
          <p:cNvSpPr txBox="1">
            <a:spLocks/>
          </p:cNvSpPr>
          <p:nvPr/>
        </p:nvSpPr>
        <p:spPr>
          <a:xfrm>
            <a:off x="838199" y="2018581"/>
            <a:ext cx="10515600" cy="37093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dirty="0" smtClean="0"/>
              <a:t>Ошибка, рассмотренная на предыдущем слайде, обнаруживается благодаря предупреждению</a:t>
            </a:r>
            <a:r>
              <a:rPr lang="en-US" dirty="0" smtClean="0"/>
              <a:t>: V512 A call of the '</a:t>
            </a:r>
            <a:r>
              <a:rPr lang="en-US" dirty="0" err="1" smtClean="0"/>
              <a:t>memset</a:t>
            </a:r>
            <a:r>
              <a:rPr lang="en-US" dirty="0" smtClean="0"/>
              <a:t>' function will lead to overflow of the buffer '</a:t>
            </a:r>
            <a:r>
              <a:rPr lang="en-US" dirty="0" err="1" smtClean="0"/>
              <a:t>device_list.addresses</a:t>
            </a:r>
            <a:r>
              <a:rPr lang="en-US" dirty="0" smtClean="0"/>
              <a:t>[</a:t>
            </a:r>
            <a:r>
              <a:rPr lang="en-US" dirty="0" err="1" smtClean="0"/>
              <a:t>i</a:t>
            </a:r>
            <a:r>
              <a:rPr lang="en-US" dirty="0"/>
              <a:t>].</a:t>
            </a:r>
            <a:r>
              <a:rPr lang="en-US" dirty="0" err="1"/>
              <a:t>addr</a:t>
            </a:r>
            <a:r>
              <a:rPr lang="en-US" dirty="0" smtClean="0"/>
              <a:t>'. </a:t>
            </a:r>
            <a:r>
              <a:rPr lang="en-US" dirty="0" err="1" smtClean="0"/>
              <a:t>bt</a:t>
            </a:r>
            <a:r>
              <a:rPr lang="en-US" dirty="0" smtClean="0"/>
              <a:t>-service-</a:t>
            </a:r>
            <a:r>
              <a:rPr lang="en-US" dirty="0" err="1" smtClean="0"/>
              <a:t>dpm.c</a:t>
            </a:r>
            <a:r>
              <a:rPr lang="en-US" dirty="0" smtClean="0"/>
              <a:t> 226</a:t>
            </a:r>
          </a:p>
          <a:p>
            <a:endParaRPr lang="ru-RU" dirty="0" smtClean="0"/>
          </a:p>
          <a:p>
            <a:r>
              <a:rPr lang="ru-RU" dirty="0" smtClean="0"/>
              <a:t>Всего ошибок</a:t>
            </a:r>
            <a:r>
              <a:rPr lang="en-US" dirty="0" smtClean="0"/>
              <a:t>: 7</a:t>
            </a:r>
            <a:endParaRPr lang="ru-RU" dirty="0" smtClean="0"/>
          </a:p>
        </p:txBody>
      </p:sp>
      <p:sp>
        <p:nvSpPr>
          <p:cNvPr id="6"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653943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21766"/>
          </a:xfrm>
        </p:spPr>
        <p:txBody>
          <a:bodyPr>
            <a:normAutofit/>
          </a:bodyPr>
          <a:lstStyle/>
          <a:p>
            <a:r>
              <a:rPr lang="en-US"/>
              <a:t>V517</a:t>
            </a:r>
            <a:r>
              <a:rPr lang="en-US" smtClean="0"/>
              <a:t>. </a:t>
            </a:r>
            <a:r>
              <a:rPr lang="ru-RU" smtClean="0"/>
              <a:t>Логическая ошибка в последовательностях </a:t>
            </a:r>
            <a:r>
              <a:rPr lang="en-US" smtClean="0"/>
              <a:t>if .. else .. if</a:t>
            </a:r>
            <a:endParaRPr lang="ru-RU" dirty="0"/>
          </a:p>
        </p:txBody>
      </p:sp>
      <p:sp>
        <p:nvSpPr>
          <p:cNvPr id="6" name="Content Placeholder 2"/>
          <p:cNvSpPr txBox="1">
            <a:spLocks/>
          </p:cNvSpPr>
          <p:nvPr/>
        </p:nvSpPr>
        <p:spPr>
          <a:xfrm>
            <a:off x="838199" y="4891177"/>
            <a:ext cx="10515600" cy="1966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V517 The use of 'if (</a:t>
            </a:r>
            <a:r>
              <a:rPr lang="en-US"/>
              <a:t>A</a:t>
            </a:r>
            <a:r>
              <a:rPr lang="en-US" smtClean="0"/>
              <a:t>) {...} else if (</a:t>
            </a:r>
            <a:r>
              <a:rPr lang="en-US"/>
              <a:t>A</a:t>
            </a:r>
            <a:r>
              <a:rPr lang="en-US" smtClean="0"/>
              <a:t>) {...}' pattern was detected. There is a probability of logical error presence. Check lines: 144, 146. voice_setting_language.c 144</a:t>
            </a:r>
            <a:endParaRPr lang="ru-RU" dirty="0" smtClean="0"/>
          </a:p>
          <a:p>
            <a:r>
              <a:rPr lang="ru-RU" smtClean="0"/>
              <a:t>Всего ошибок</a:t>
            </a:r>
            <a:r>
              <a:rPr lang="en-US" smtClean="0"/>
              <a:t>: 4</a:t>
            </a:r>
            <a:endParaRPr lang="ru-RU" dirty="0"/>
          </a:p>
          <a:p>
            <a:endParaRPr lang="en-US" dirty="0" smtClean="0"/>
          </a:p>
        </p:txBody>
      </p:sp>
      <p:sp>
        <p:nvSpPr>
          <p:cNvPr id="5" name="Rectangle 4"/>
          <p:cNvSpPr/>
          <p:nvPr/>
        </p:nvSpPr>
        <p:spPr>
          <a:xfrm>
            <a:off x="838199" y="1532488"/>
            <a:ext cx="10772955" cy="3016210"/>
          </a:xfrm>
          <a:prstGeom prst="rect">
            <a:avLst/>
          </a:prstGeom>
        </p:spPr>
        <p:txBody>
          <a:bodyPr wrap="square">
            <a:spAutoFit/>
          </a:bodyPr>
          <a:lstStyle/>
          <a:p>
            <a:r>
              <a:rPr lang="en-US" sz="1600">
                <a:latin typeface="Courier New" panose="02070309020205020404" pitchFamily="49" charset="0"/>
                <a:cs typeface="Courier New" panose="02070309020205020404" pitchFamily="49" charset="0"/>
              </a:rPr>
              <a:t>#</a:t>
            </a:r>
            <a:r>
              <a:rPr lang="en-US" sz="1600" smtClean="0">
                <a:latin typeface="Courier New" panose="02070309020205020404" pitchFamily="49" charset="0"/>
                <a:cs typeface="Courier New" panose="02070309020205020404" pitchFamily="49" charset="0"/>
              </a:rPr>
              <a:t>define LANG_ES_MX "\</a:t>
            </a:r>
            <a:r>
              <a:rPr lang="en-US" sz="1600">
                <a:latin typeface="Courier New" panose="02070309020205020404" pitchFamily="49" charset="0"/>
                <a:cs typeface="Courier New" panose="02070309020205020404" pitchFamily="49" charset="0"/>
              </a:rPr>
              <a:t>x45\x73\x70\x61\xC3\xB1\x6f\x6c\x20\x28</a:t>
            </a:r>
            <a:r>
              <a:rPr lang="en-US" sz="160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r>
              <a:rPr lang="en-US" sz="160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x45\x73\x74\x61\x64\x6f\x73\x20\x55\x6e\x69\x64\x6f\x73\x29"</a:t>
            </a:r>
          </a:p>
          <a:p>
            <a:endParaRPr lang="en-US" sz="1600" dirty="0">
              <a:latin typeface="Courier New" panose="02070309020205020404" pitchFamily="49" charset="0"/>
              <a:cs typeface="Courier New" panose="02070309020205020404" pitchFamily="49" charset="0"/>
            </a:endParaRPr>
          </a:p>
          <a:p>
            <a:r>
              <a:rPr lang="en-US" sz="1600">
                <a:latin typeface="Courier New" panose="02070309020205020404" pitchFamily="49" charset="0"/>
                <a:cs typeface="Courier New" panose="02070309020205020404" pitchFamily="49" charset="0"/>
              </a:rPr>
              <a:t>#</a:t>
            </a:r>
            <a:r>
              <a:rPr lang="en-US" sz="1600" smtClean="0">
                <a:latin typeface="Courier New" panose="02070309020205020404" pitchFamily="49" charset="0"/>
                <a:cs typeface="Courier New" panose="02070309020205020404" pitchFamily="49" charset="0"/>
              </a:rPr>
              <a:t>define LANG_ES_US "\</a:t>
            </a:r>
            <a:r>
              <a:rPr lang="en-US" sz="1600">
                <a:latin typeface="Courier New" panose="02070309020205020404" pitchFamily="49" charset="0"/>
                <a:cs typeface="Courier New" panose="02070309020205020404" pitchFamily="49" charset="0"/>
              </a:rPr>
              <a:t>x45\x73\x70\x61\xC3\xB1\x6f\x6c\x20\x28</a:t>
            </a:r>
            <a:r>
              <a:rPr lang="en-US" sz="160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r>
              <a:rPr lang="en-US" sz="160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x45\x73\x74\x61\x64\x6f\x73\x20\x55\x6e\x69\x64\x6f\x73\x29"</a:t>
            </a:r>
          </a:p>
          <a:p>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else if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(LANG_PT_PT</a:t>
            </a:r>
            <a:r>
              <a:rPr lang="en-US" sz="2200" smtClean="0">
                <a:latin typeface="Courier New" panose="02070309020205020404" pitchFamily="49" charset="0"/>
                <a:cs typeface="Courier New" panose="02070309020205020404" pitchFamily="49" charset="0"/>
              </a:rPr>
              <a:t>, lang))  {return "</a:t>
            </a:r>
            <a:r>
              <a:rPr lang="en-US" sz="2200" err="1">
                <a:latin typeface="Courier New" panose="02070309020205020404" pitchFamily="49" charset="0"/>
                <a:cs typeface="Courier New" panose="02070309020205020404" pitchFamily="49" charset="0"/>
              </a:rPr>
              <a:t>pt_PT</a:t>
            </a:r>
            <a:r>
              <a:rPr lang="en-US" sz="2200" smtClean="0">
                <a:latin typeface="Courier New" panose="02070309020205020404" pitchFamily="49" charset="0"/>
                <a:cs typeface="Courier New" panose="02070309020205020404" pitchFamily="49" charset="0"/>
              </a:rPr>
              <a:t>"; }</a:t>
            </a:r>
            <a:endParaRPr lang="en-US" sz="2200" dirty="0" smtClean="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else if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a:t>
            </a:r>
            <a:r>
              <a:rPr lang="en-US" sz="2200" b="1">
                <a:solidFill>
                  <a:srgbClr val="FF0000"/>
                </a:solidFill>
                <a:latin typeface="Courier New" panose="02070309020205020404" pitchFamily="49" charset="0"/>
                <a:cs typeface="Courier New" panose="02070309020205020404" pitchFamily="49" charset="0"/>
              </a:rPr>
              <a:t>LANG_ES_MX</a:t>
            </a:r>
            <a:r>
              <a:rPr lang="en-US" sz="2200" smtClean="0">
                <a:latin typeface="Courier New" panose="02070309020205020404" pitchFamily="49" charset="0"/>
                <a:cs typeface="Courier New" panose="02070309020205020404" pitchFamily="49" charset="0"/>
              </a:rPr>
              <a:t>, lang))  { return "</a:t>
            </a:r>
            <a:r>
              <a:rPr lang="en-US" sz="2200" err="1" smtClean="0">
                <a:latin typeface="Courier New" panose="02070309020205020404" pitchFamily="49" charset="0"/>
                <a:cs typeface="Courier New" panose="02070309020205020404" pitchFamily="49" charset="0"/>
              </a:rPr>
              <a:t>es_MX</a:t>
            </a:r>
            <a:r>
              <a:rPr lang="en-US" sz="2200" smtClean="0">
                <a:latin typeface="Courier New" panose="02070309020205020404" pitchFamily="49" charset="0"/>
                <a:cs typeface="Courier New" panose="02070309020205020404" pitchFamily="49" charset="0"/>
              </a:rPr>
              <a:t>"; }</a:t>
            </a:r>
            <a:endParaRPr lang="en-US" sz="2200" dirty="0" smtClean="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else if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a:t>
            </a:r>
            <a:r>
              <a:rPr lang="en-US" sz="2200" b="1">
                <a:solidFill>
                  <a:srgbClr val="FF0000"/>
                </a:solidFill>
                <a:latin typeface="Courier New" panose="02070309020205020404" pitchFamily="49" charset="0"/>
                <a:cs typeface="Courier New" panose="02070309020205020404" pitchFamily="49" charset="0"/>
              </a:rPr>
              <a:t>LANG_ES_US</a:t>
            </a:r>
            <a:r>
              <a:rPr lang="en-US" sz="2200" smtClean="0">
                <a:latin typeface="Courier New" panose="02070309020205020404" pitchFamily="49" charset="0"/>
                <a:cs typeface="Courier New" panose="02070309020205020404" pitchFamily="49" charset="0"/>
              </a:rPr>
              <a:t>, lang))  { return "</a:t>
            </a:r>
            <a:r>
              <a:rPr lang="en-US" sz="2200" err="1">
                <a:latin typeface="Courier New" panose="02070309020205020404" pitchFamily="49" charset="0"/>
                <a:cs typeface="Courier New" panose="02070309020205020404" pitchFamily="49" charset="0"/>
              </a:rPr>
              <a:t>es_US</a:t>
            </a:r>
            <a:r>
              <a:rPr lang="en-US" sz="2200" smtClean="0">
                <a:latin typeface="Courier New" panose="02070309020205020404" pitchFamily="49" charset="0"/>
                <a:cs typeface="Courier New" panose="02070309020205020404" pitchFamily="49" charset="0"/>
              </a:rPr>
              <a:t>"; }</a:t>
            </a:r>
            <a:endParaRPr lang="en-US" sz="2200" dirty="0" smtClean="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else if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(LANG_EL_GR</a:t>
            </a:r>
            <a:r>
              <a:rPr lang="en-US" sz="2200" smtClean="0">
                <a:latin typeface="Courier New" panose="02070309020205020404" pitchFamily="49" charset="0"/>
                <a:cs typeface="Courier New" panose="02070309020205020404" pitchFamily="49" charset="0"/>
              </a:rPr>
              <a:t>, lang))  { return "</a:t>
            </a:r>
            <a:r>
              <a:rPr lang="en-US" sz="2200" err="1">
                <a:latin typeface="Courier New" panose="02070309020205020404" pitchFamily="49" charset="0"/>
                <a:cs typeface="Courier New" panose="02070309020205020404" pitchFamily="49" charset="0"/>
              </a:rPr>
              <a:t>el_GR</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p:txBody>
      </p:sp>
      <p:sp>
        <p:nvSpPr>
          <p:cNvPr id="4" name="Arc 3"/>
          <p:cNvSpPr/>
          <p:nvPr/>
        </p:nvSpPr>
        <p:spPr>
          <a:xfrm rot="2853537">
            <a:off x="8065107" y="1637259"/>
            <a:ext cx="1126385" cy="1081878"/>
          </a:xfrm>
          <a:prstGeom prst="arc">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 name="TextBox 6"/>
          <p:cNvSpPr txBox="1"/>
          <p:nvPr/>
        </p:nvSpPr>
        <p:spPr>
          <a:xfrm>
            <a:off x="9288510" y="1993532"/>
            <a:ext cx="2615941" cy="400110"/>
          </a:xfrm>
          <a:prstGeom prst="rect">
            <a:avLst/>
          </a:prstGeom>
          <a:noFill/>
        </p:spPr>
        <p:txBody>
          <a:bodyPr wrap="square" rtlCol="0">
            <a:spAutoFit/>
          </a:bodyPr>
          <a:lstStyle/>
          <a:p>
            <a:r>
              <a:rPr lang="ru-RU" sz="2000" b="1" smtClean="0">
                <a:solidFill>
                  <a:schemeClr val="accent1">
                    <a:lumMod val="50000"/>
                  </a:schemeClr>
                </a:solidFill>
              </a:rPr>
              <a:t>Одинаковые строки</a:t>
            </a:r>
            <a:endParaRPr lang="ru-RU" sz="2000" b="1" dirty="0">
              <a:solidFill>
                <a:schemeClr val="accent1">
                  <a:lumMod val="50000"/>
                </a:schemeClr>
              </a:solidFill>
            </a:endParaRPr>
          </a:p>
        </p:txBody>
      </p:sp>
      <p:sp>
        <p:nvSpPr>
          <p:cNvPr id="10"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207236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02589"/>
          </a:xfrm>
        </p:spPr>
        <p:txBody>
          <a:bodyPr/>
          <a:lstStyle/>
          <a:p>
            <a:r>
              <a:rPr lang="en-US" smtClean="0"/>
              <a:t>V519. </a:t>
            </a:r>
            <a:r>
              <a:rPr lang="ru-RU" smtClean="0"/>
              <a:t>Повторное присваивание </a:t>
            </a:r>
            <a:r>
              <a:rPr lang="en-US" smtClean="0"/>
              <a:t>(</a:t>
            </a:r>
            <a:r>
              <a:rPr lang="ru-RU" smtClean="0"/>
              <a:t>ошибка в логике</a:t>
            </a:r>
            <a:r>
              <a:rPr lang="ru-RU" dirty="0" smtClean="0"/>
              <a:t>)</a:t>
            </a:r>
            <a:endParaRPr lang="ru-RU" dirty="0"/>
          </a:p>
        </p:txBody>
      </p:sp>
      <p:sp>
        <p:nvSpPr>
          <p:cNvPr id="6" name="Content Placeholder 2"/>
          <p:cNvSpPr txBox="1">
            <a:spLocks/>
          </p:cNvSpPr>
          <p:nvPr/>
        </p:nvSpPr>
        <p:spPr>
          <a:xfrm>
            <a:off x="838199" y="3077417"/>
            <a:ext cx="10515600" cy="1966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V519 The '_</a:t>
            </a:r>
            <a:r>
              <a:rPr lang="en-US" err="1"/>
              <a:t>focused_ic</a:t>
            </a:r>
            <a:r>
              <a:rPr lang="en-US" smtClean="0"/>
              <a:t>' variable is assigned values twice successively. Perhaps this is a mistake. Check lines: 1260, 1261. wayland_panel_agent_module.cpp 1261</a:t>
            </a:r>
            <a:endParaRPr lang="en-US" dirty="0" smtClean="0"/>
          </a:p>
          <a:p>
            <a:r>
              <a:rPr lang="ru-RU" smtClean="0"/>
              <a:t>Видимо, это неудачный «</a:t>
            </a:r>
            <a:r>
              <a:rPr lang="en-US" smtClean="0"/>
              <a:t>swap</a:t>
            </a:r>
            <a:r>
              <a:rPr lang="ru-RU" smtClean="0"/>
              <a:t>» и должно быть</a:t>
            </a:r>
            <a:r>
              <a:rPr lang="en-US" dirty="0" smtClean="0"/>
              <a:t>:</a:t>
            </a:r>
          </a:p>
          <a:p>
            <a:endParaRPr lang="ru-RU" dirty="0" smtClean="0"/>
          </a:p>
        </p:txBody>
      </p:sp>
      <p:sp>
        <p:nvSpPr>
          <p:cNvPr id="7" name="Rectangle 6"/>
          <p:cNvSpPr/>
          <p:nvPr/>
        </p:nvSpPr>
        <p:spPr>
          <a:xfrm>
            <a:off x="838199" y="1636005"/>
            <a:ext cx="10772955" cy="1107996"/>
          </a:xfrm>
          <a:prstGeom prst="rect">
            <a:avLst/>
          </a:prstGeom>
        </p:spPr>
        <p:txBody>
          <a:bodyPr wrap="square">
            <a:spAutoFit/>
          </a:bodyPr>
          <a:lstStyle/>
          <a:p>
            <a:r>
              <a:rPr lang="en-US" sz="2200" err="1" smtClean="0">
                <a:latin typeface="Courier New" panose="02070309020205020404" pitchFamily="49" charset="0"/>
                <a:cs typeface="Courier New" panose="02070309020205020404" pitchFamily="49" charset="0"/>
              </a:rPr>
              <a:t>WSCContextISF</a:t>
            </a:r>
            <a:r>
              <a:rPr lang="en-US" sz="2200" smtClean="0">
                <a:latin typeface="Courier New" panose="02070309020205020404" pitchFamily="49" charset="0"/>
                <a:cs typeface="Courier New" panose="02070309020205020404" pitchFamily="49" charset="0"/>
              </a:rPr>
              <a:t>* old_focused = _</a:t>
            </a:r>
            <a:r>
              <a:rPr lang="en-US" sz="2200" dirty="0" err="1">
                <a:latin typeface="Courier New" panose="02070309020205020404" pitchFamily="49" charset="0"/>
                <a:cs typeface="Courier New" panose="02070309020205020404" pitchFamily="49" charset="0"/>
              </a:rPr>
              <a:t>focused_ic</a:t>
            </a:r>
            <a:r>
              <a:rPr lang="en-US" sz="2200" dirty="0">
                <a:latin typeface="Courier New" panose="02070309020205020404" pitchFamily="49" charset="0"/>
                <a:cs typeface="Courier New" panose="02070309020205020404" pitchFamily="49" charset="0"/>
              </a:rPr>
              <a:t>;</a:t>
            </a:r>
          </a:p>
          <a:p>
            <a:r>
              <a:rPr lang="en-US" sz="2200" b="1" smtClean="0">
                <a:solidFill>
                  <a:srgbClr val="002060"/>
                </a:solidFill>
                <a:latin typeface="Courier New" panose="02070309020205020404" pitchFamily="49" charset="0"/>
                <a:cs typeface="Courier New" panose="02070309020205020404" pitchFamily="49" charset="0"/>
              </a:rPr>
              <a:t>_focused_ic</a:t>
            </a:r>
            <a:r>
              <a:rPr lang="en-US" sz="2200" smtClean="0">
                <a:latin typeface="Courier New" panose="02070309020205020404" pitchFamily="49" charset="0"/>
                <a:cs typeface="Courier New" panose="02070309020205020404" pitchFamily="49" charset="0"/>
              </a:rPr>
              <a:t> = context_scim</a:t>
            </a:r>
            <a:r>
              <a:rPr lang="en-US" sz="2200" dirty="0">
                <a:latin typeface="Courier New" panose="02070309020205020404" pitchFamily="49" charset="0"/>
                <a:cs typeface="Courier New" panose="02070309020205020404" pitchFamily="49" charset="0"/>
              </a:rPr>
              <a:t>;</a:t>
            </a:r>
          </a:p>
          <a:p>
            <a:r>
              <a:rPr lang="en-US" sz="2200" b="1" smtClean="0">
                <a:solidFill>
                  <a:srgbClr val="FF0000"/>
                </a:solidFill>
                <a:latin typeface="Courier New" panose="02070309020205020404" pitchFamily="49" charset="0"/>
                <a:cs typeface="Courier New" panose="02070309020205020404" pitchFamily="49" charset="0"/>
              </a:rPr>
              <a:t>_focused_ic</a:t>
            </a:r>
            <a:r>
              <a:rPr lang="en-US" sz="2200" smtClean="0">
                <a:latin typeface="Courier New" panose="02070309020205020404" pitchFamily="49" charset="0"/>
                <a:cs typeface="Courier New" panose="02070309020205020404" pitchFamily="49" charset="0"/>
              </a:rPr>
              <a:t> = old_focused</a:t>
            </a:r>
            <a:r>
              <a:rPr lang="en-US" sz="2200" dirty="0">
                <a:latin typeface="Courier New" panose="02070309020205020404" pitchFamily="49" charset="0"/>
                <a:cs typeface="Courier New" panose="02070309020205020404" pitchFamily="49" charset="0"/>
              </a:rPr>
              <a:t>;</a:t>
            </a:r>
          </a:p>
        </p:txBody>
      </p:sp>
      <p:sp>
        <p:nvSpPr>
          <p:cNvPr id="9" name="Rectangle 8"/>
          <p:cNvSpPr/>
          <p:nvPr/>
        </p:nvSpPr>
        <p:spPr>
          <a:xfrm>
            <a:off x="838199" y="5129704"/>
            <a:ext cx="10772955" cy="1107996"/>
          </a:xfrm>
          <a:prstGeom prst="rect">
            <a:avLst/>
          </a:prstGeom>
        </p:spPr>
        <p:txBody>
          <a:bodyPr wrap="square">
            <a:spAutoFit/>
          </a:bodyPr>
          <a:lstStyle/>
          <a:p>
            <a:r>
              <a:rPr lang="en-US" sz="2200" err="1" smtClean="0">
                <a:latin typeface="Courier New" panose="02070309020205020404" pitchFamily="49" charset="0"/>
                <a:cs typeface="Courier New" panose="02070309020205020404" pitchFamily="49" charset="0"/>
              </a:rPr>
              <a:t>WSCContextISF</a:t>
            </a:r>
            <a:r>
              <a:rPr lang="en-US" sz="2200" smtClean="0">
                <a:latin typeface="Courier New" panose="02070309020205020404" pitchFamily="49" charset="0"/>
                <a:cs typeface="Courier New" panose="02070309020205020404" pitchFamily="49" charset="0"/>
              </a:rPr>
              <a:t>* old_focused = _</a:t>
            </a:r>
            <a:r>
              <a:rPr lang="en-US" sz="2200" dirty="0" err="1">
                <a:latin typeface="Courier New" panose="02070309020205020404" pitchFamily="49" charset="0"/>
                <a:cs typeface="Courier New" panose="02070309020205020404" pitchFamily="49" charset="0"/>
              </a:rPr>
              <a:t>focused_ic</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_focused_ic = context_scim</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context_scim = old_focused</a:t>
            </a:r>
            <a:r>
              <a:rPr lang="en-US" sz="2200" dirty="0">
                <a:latin typeface="Courier New" panose="02070309020205020404" pitchFamily="49" charset="0"/>
                <a:cs typeface="Courier New" panose="02070309020205020404" pitchFamily="49" charset="0"/>
              </a:rPr>
              <a:t>;</a:t>
            </a:r>
          </a:p>
        </p:txBody>
      </p:sp>
      <p:sp>
        <p:nvSpPr>
          <p:cNvPr id="8"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289783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02589"/>
          </a:xfrm>
        </p:spPr>
        <p:txBody>
          <a:bodyPr/>
          <a:lstStyle/>
          <a:p>
            <a:r>
              <a:rPr lang="en-US" smtClean="0"/>
              <a:t>V519. </a:t>
            </a:r>
            <a:r>
              <a:rPr lang="ru-RU" smtClean="0"/>
              <a:t>Повторное присваивание (</a:t>
            </a:r>
            <a:r>
              <a:rPr lang="ru-RU" dirty="0" smtClean="0"/>
              <a:t>опечатка)</a:t>
            </a:r>
            <a:endParaRPr lang="ru-RU" dirty="0"/>
          </a:p>
        </p:txBody>
      </p:sp>
      <p:sp>
        <p:nvSpPr>
          <p:cNvPr id="7" name="Rectangle 6"/>
          <p:cNvSpPr/>
          <p:nvPr/>
        </p:nvSpPr>
        <p:spPr>
          <a:xfrm>
            <a:off x="838199" y="1302589"/>
            <a:ext cx="10772955" cy="3477875"/>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Elm_Genlist_Item_Class *ttc = elm_genlist_item_class_new</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Elm_Genlist_Item_Class *mtc = elm_genlist_item_class_new</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ttc</a:t>
            </a:r>
            <a:r>
              <a:rPr lang="en-US" sz="2200" dirty="0" smtClean="0">
                <a:latin typeface="Courier New" panose="02070309020205020404" pitchFamily="49" charset="0"/>
                <a:cs typeface="Courier New" panose="02070309020205020404" pitchFamily="49" charset="0"/>
              </a:rPr>
              <a:t>-</a:t>
            </a:r>
            <a:r>
              <a:rPr lang="en-US" sz="2200">
                <a:latin typeface="Courier New" panose="02070309020205020404" pitchFamily="49" charset="0"/>
                <a:cs typeface="Courier New" panose="02070309020205020404" pitchFamily="49" charset="0"/>
              </a:rPr>
              <a:t>&gt;</a:t>
            </a:r>
            <a:r>
              <a:rPr lang="en-US" sz="2200" smtClean="0">
                <a:latin typeface="Courier New" panose="02070309020205020404" pitchFamily="49" charset="0"/>
                <a:cs typeface="Courier New" panose="02070309020205020404" pitchFamily="49" charset="0"/>
              </a:rPr>
              <a:t>item_style = "</a:t>
            </a:r>
            <a:r>
              <a:rPr lang="en-US" sz="2200" dirty="0">
                <a:latin typeface="Courier New" panose="02070309020205020404" pitchFamily="49" charset="0"/>
                <a:cs typeface="Courier New" panose="02070309020205020404" pitchFamily="49" charset="0"/>
              </a:rPr>
              <a:t>title";</a:t>
            </a:r>
          </a:p>
          <a:p>
            <a:r>
              <a:rPr lang="en-US" sz="2200" dirty="0" err="1" smtClean="0">
                <a:latin typeface="Courier New" panose="02070309020205020404" pitchFamily="49" charset="0"/>
                <a:cs typeface="Courier New" panose="02070309020205020404" pitchFamily="49" charset="0"/>
              </a:rPr>
              <a:t>ttc</a:t>
            </a:r>
            <a:r>
              <a:rPr lang="en-US" sz="2200" dirty="0" smtClean="0">
                <a:latin typeface="Courier New" panose="02070309020205020404" pitchFamily="49" charset="0"/>
                <a:cs typeface="Courier New" panose="02070309020205020404" pitchFamily="49" charset="0"/>
              </a:rPr>
              <a:t>-</a:t>
            </a:r>
            <a:r>
              <a:rPr lang="en-US" sz="2200">
                <a:latin typeface="Courier New" panose="02070309020205020404" pitchFamily="49" charset="0"/>
                <a:cs typeface="Courier New" panose="02070309020205020404" pitchFamily="49" charset="0"/>
              </a:rPr>
              <a:t>&gt;</a:t>
            </a:r>
            <a:r>
              <a:rPr lang="en-US" sz="2200" smtClean="0">
                <a:latin typeface="Courier New" panose="02070309020205020404" pitchFamily="49" charset="0"/>
                <a:cs typeface="Courier New" panose="02070309020205020404" pitchFamily="49" charset="0"/>
              </a:rPr>
              <a:t>func.text_get = gl_title_text_get_cb</a:t>
            </a:r>
            <a:r>
              <a:rPr lang="en-US" sz="2200" dirty="0">
                <a:latin typeface="Courier New" panose="02070309020205020404" pitchFamily="49" charset="0"/>
                <a:cs typeface="Courier New" panose="02070309020205020404" pitchFamily="49" charset="0"/>
              </a:rPr>
              <a:t>;</a:t>
            </a:r>
          </a:p>
          <a:p>
            <a:r>
              <a:rPr lang="en-US" sz="2200" b="1" dirty="0" err="1" smtClean="0">
                <a:solidFill>
                  <a:srgbClr val="002060"/>
                </a:solidFill>
                <a:latin typeface="Courier New" panose="02070309020205020404" pitchFamily="49" charset="0"/>
                <a:cs typeface="Courier New" panose="02070309020205020404" pitchFamily="49" charset="0"/>
              </a:rPr>
              <a:t>ttc</a:t>
            </a:r>
            <a:r>
              <a:rPr lang="en-US" sz="2200" b="1" dirty="0" smtClean="0">
                <a:solidFill>
                  <a:srgbClr val="002060"/>
                </a:solidFill>
                <a:latin typeface="Courier New" panose="02070309020205020404" pitchFamily="49" charset="0"/>
                <a:cs typeface="Courier New" panose="02070309020205020404" pitchFamily="49" charset="0"/>
              </a:rPr>
              <a:t>-</a:t>
            </a:r>
            <a:r>
              <a:rPr lang="en-US" sz="2200" b="1">
                <a:solidFill>
                  <a:srgbClr val="002060"/>
                </a:solidFill>
                <a:latin typeface="Courier New" panose="02070309020205020404" pitchFamily="49" charset="0"/>
                <a:cs typeface="Courier New" panose="02070309020205020404" pitchFamily="49" charset="0"/>
              </a:rPr>
              <a:t>&gt;</a:t>
            </a:r>
            <a:r>
              <a:rPr lang="en-US" sz="2200" b="1" smtClean="0">
                <a:solidFill>
                  <a:srgbClr val="002060"/>
                </a:solidFill>
                <a:latin typeface="Courier New" panose="02070309020205020404" pitchFamily="49" charset="0"/>
                <a:cs typeface="Courier New" panose="02070309020205020404" pitchFamily="49" charset="0"/>
              </a:rPr>
              <a:t>func.del = gl_del_cb</a:t>
            </a:r>
            <a:r>
              <a:rPr lang="en-US" sz="2200" b="1" dirty="0">
                <a:solidFill>
                  <a:srgbClr val="002060"/>
                </a:solidFill>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mtc</a:t>
            </a:r>
            <a:r>
              <a:rPr lang="en-US" sz="2200" dirty="0" smtClean="0">
                <a:latin typeface="Courier New" panose="02070309020205020404" pitchFamily="49" charset="0"/>
                <a:cs typeface="Courier New" panose="02070309020205020404" pitchFamily="49" charset="0"/>
              </a:rPr>
              <a:t>-</a:t>
            </a:r>
            <a:r>
              <a:rPr lang="en-US" sz="2200">
                <a:latin typeface="Courier New" panose="02070309020205020404" pitchFamily="49" charset="0"/>
                <a:cs typeface="Courier New" panose="02070309020205020404" pitchFamily="49" charset="0"/>
              </a:rPr>
              <a:t>&gt;</a:t>
            </a:r>
            <a:r>
              <a:rPr lang="en-US" sz="2200" smtClean="0">
                <a:latin typeface="Courier New" panose="02070309020205020404" pitchFamily="49" charset="0"/>
                <a:cs typeface="Courier New" panose="02070309020205020404" pitchFamily="49" charset="0"/>
              </a:rPr>
              <a:t>item_style = "</a:t>
            </a:r>
            <a:r>
              <a:rPr lang="en-US" sz="2200" dirty="0">
                <a:latin typeface="Courier New" panose="02070309020205020404" pitchFamily="49" charset="0"/>
                <a:cs typeface="Courier New" panose="02070309020205020404" pitchFamily="49" charset="0"/>
              </a:rPr>
              <a:t>multiline";</a:t>
            </a:r>
          </a:p>
          <a:p>
            <a:r>
              <a:rPr lang="en-US" sz="2200" dirty="0" err="1" smtClean="0">
                <a:latin typeface="Courier New" panose="02070309020205020404" pitchFamily="49" charset="0"/>
                <a:cs typeface="Courier New" panose="02070309020205020404" pitchFamily="49" charset="0"/>
              </a:rPr>
              <a:t>mtc</a:t>
            </a:r>
            <a:r>
              <a:rPr lang="en-US" sz="2200" dirty="0" smtClean="0">
                <a:latin typeface="Courier New" panose="02070309020205020404" pitchFamily="49" charset="0"/>
                <a:cs typeface="Courier New" panose="02070309020205020404" pitchFamily="49" charset="0"/>
              </a:rPr>
              <a:t>-</a:t>
            </a:r>
            <a:r>
              <a:rPr lang="en-US" sz="2200">
                <a:latin typeface="Courier New" panose="02070309020205020404" pitchFamily="49" charset="0"/>
                <a:cs typeface="Courier New" panose="02070309020205020404" pitchFamily="49" charset="0"/>
              </a:rPr>
              <a:t>&gt;</a:t>
            </a:r>
            <a:r>
              <a:rPr lang="en-US" sz="2200" smtClean="0">
                <a:latin typeface="Courier New" panose="02070309020205020404" pitchFamily="49" charset="0"/>
                <a:cs typeface="Courier New" panose="02070309020205020404" pitchFamily="49" charset="0"/>
              </a:rPr>
              <a:t>func.text_get = gl_multi_text_get_cb</a:t>
            </a:r>
            <a:r>
              <a:rPr lang="en-US" sz="2200" dirty="0">
                <a:latin typeface="Courier New" panose="02070309020205020404" pitchFamily="49" charset="0"/>
                <a:cs typeface="Courier New" panose="02070309020205020404" pitchFamily="49" charset="0"/>
              </a:rPr>
              <a:t>;</a:t>
            </a:r>
          </a:p>
          <a:p>
            <a:r>
              <a:rPr lang="en-US" sz="2200" b="1" dirty="0" err="1" smtClean="0">
                <a:solidFill>
                  <a:srgbClr val="FF0000"/>
                </a:solidFill>
                <a:latin typeface="Courier New" panose="02070309020205020404" pitchFamily="49" charset="0"/>
                <a:cs typeface="Courier New" panose="02070309020205020404" pitchFamily="49" charset="0"/>
              </a:rPr>
              <a:t>ttc</a:t>
            </a:r>
            <a:r>
              <a:rPr lang="en-US" sz="2200" b="1" dirty="0" smtClean="0">
                <a:solidFill>
                  <a:srgbClr val="002060"/>
                </a:solidFill>
                <a:latin typeface="Courier New" panose="02070309020205020404" pitchFamily="49" charset="0"/>
                <a:cs typeface="Courier New" panose="02070309020205020404" pitchFamily="49" charset="0"/>
              </a:rPr>
              <a:t>-</a:t>
            </a:r>
            <a:r>
              <a:rPr lang="en-US" sz="2200" b="1">
                <a:solidFill>
                  <a:srgbClr val="002060"/>
                </a:solidFill>
                <a:latin typeface="Courier New" panose="02070309020205020404" pitchFamily="49" charset="0"/>
                <a:cs typeface="Courier New" panose="02070309020205020404" pitchFamily="49" charset="0"/>
              </a:rPr>
              <a:t>&gt;</a:t>
            </a:r>
            <a:r>
              <a:rPr lang="en-US" sz="2200" b="1" smtClean="0">
                <a:solidFill>
                  <a:srgbClr val="002060"/>
                </a:solidFill>
                <a:latin typeface="Courier New" panose="02070309020205020404" pitchFamily="49" charset="0"/>
                <a:cs typeface="Courier New" panose="02070309020205020404" pitchFamily="49" charset="0"/>
              </a:rPr>
              <a:t>func.del = gl_del_cb</a:t>
            </a:r>
            <a:r>
              <a:rPr lang="en-US" sz="2200" b="1" dirty="0" smtClean="0">
                <a:solidFill>
                  <a:srgbClr val="002060"/>
                </a:solidFill>
                <a:latin typeface="Courier New" panose="02070309020205020404" pitchFamily="49" charset="0"/>
                <a:cs typeface="Courier New" panose="02070309020205020404" pitchFamily="49" charset="0"/>
              </a:rPr>
              <a:t>;</a:t>
            </a:r>
            <a:endParaRPr lang="en-US" sz="2200" b="1" dirty="0">
              <a:solidFill>
                <a:srgbClr val="002060"/>
              </a:solidFill>
              <a:latin typeface="Courier New" panose="02070309020205020404" pitchFamily="49" charset="0"/>
              <a:cs typeface="Courier New" panose="02070309020205020404" pitchFamily="49" charset="0"/>
            </a:endParaRPr>
          </a:p>
        </p:txBody>
      </p:sp>
      <p:sp>
        <p:nvSpPr>
          <p:cNvPr id="5" name="Content Placeholder 2"/>
          <p:cNvSpPr txBox="1">
            <a:spLocks/>
          </p:cNvSpPr>
          <p:nvPr/>
        </p:nvSpPr>
        <p:spPr>
          <a:xfrm>
            <a:off x="838199" y="5218980"/>
            <a:ext cx="10515600" cy="14406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V519 The 'ttc-</a:t>
            </a:r>
            <a:r>
              <a:rPr lang="en-US" dirty="0"/>
              <a:t>&gt;</a:t>
            </a:r>
            <a:r>
              <a:rPr lang="en-US" err="1"/>
              <a:t>func.del</a:t>
            </a:r>
            <a:r>
              <a:rPr lang="en-US" smtClean="0"/>
              <a:t>' variable is assigned values twice successively. Perhaps this is a mistake. Check lines: 409, 416. privacy_package_list_view.c 416</a:t>
            </a:r>
            <a:endParaRPr lang="en-US" dirty="0" smtClean="0"/>
          </a:p>
        </p:txBody>
      </p:sp>
      <p:sp>
        <p:nvSpPr>
          <p:cNvPr id="6"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997951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Tizen</a:t>
            </a:r>
            <a:endParaRPr lang="ru-RU" dirty="0"/>
          </a:p>
        </p:txBody>
      </p:sp>
      <p:sp>
        <p:nvSpPr>
          <p:cNvPr id="3" name="Content Placeholder 2"/>
          <p:cNvSpPr>
            <a:spLocks noGrp="1"/>
          </p:cNvSpPr>
          <p:nvPr>
            <p:ph idx="1"/>
          </p:nvPr>
        </p:nvSpPr>
        <p:spPr>
          <a:xfrm>
            <a:off x="838200" y="1747989"/>
            <a:ext cx="10515600" cy="4351338"/>
          </a:xfrm>
        </p:spPr>
        <p:txBody>
          <a:bodyPr/>
          <a:lstStyle/>
          <a:p>
            <a:r>
              <a:rPr lang="ru-RU" dirty="0" smtClean="0"/>
              <a:t>Открытая операционная система на базе ядра </a:t>
            </a:r>
            <a:r>
              <a:rPr lang="ru-RU" dirty="0" err="1" smtClean="0"/>
              <a:t>Linux</a:t>
            </a:r>
            <a:r>
              <a:rPr lang="ru-RU" dirty="0" smtClean="0"/>
              <a:t>.</a:t>
            </a:r>
            <a:endParaRPr lang="ru-RU" dirty="0"/>
          </a:p>
          <a:p>
            <a:r>
              <a:rPr lang="ru-RU" dirty="0" smtClean="0"/>
              <a:t>Компания </a:t>
            </a:r>
            <a:r>
              <a:rPr lang="en-US" dirty="0" smtClean="0"/>
              <a:t>Samsung </a:t>
            </a:r>
            <a:r>
              <a:rPr lang="ru-RU" dirty="0" smtClean="0"/>
              <a:t>заботится о качестве, надёжности и безопасности кода</a:t>
            </a:r>
            <a:r>
              <a:rPr lang="en-US" dirty="0" smtClean="0"/>
              <a:t>. </a:t>
            </a:r>
            <a:r>
              <a:rPr lang="ru-RU" dirty="0" smtClean="0"/>
              <a:t>В частности</a:t>
            </a:r>
            <a:r>
              <a:rPr lang="en-US" dirty="0" smtClean="0"/>
              <a:t>:</a:t>
            </a:r>
          </a:p>
          <a:p>
            <a:pPr lvl="1"/>
            <a:r>
              <a:rPr lang="ru-RU" dirty="0" smtClean="0"/>
              <a:t>Компания </a:t>
            </a:r>
            <a:r>
              <a:rPr lang="ru-RU" dirty="0" err="1" smtClean="0"/>
              <a:t>Samsung</a:t>
            </a:r>
            <a:r>
              <a:rPr lang="ru-RU" dirty="0" smtClean="0"/>
              <a:t> использует программу статического анализа кода </a:t>
            </a:r>
            <a:r>
              <a:rPr lang="ru-RU" dirty="0" err="1" smtClean="0"/>
              <a:t>Svace</a:t>
            </a:r>
            <a:r>
              <a:rPr lang="ru-RU" dirty="0" smtClean="0"/>
              <a:t>, разработанную Институтом системного программирования Российской академии наук (ИСП РАН).</a:t>
            </a:r>
          </a:p>
          <a:p>
            <a:pPr lvl="1"/>
            <a:r>
              <a:rPr lang="en-US" dirty="0" smtClean="0"/>
              <a:t>"</a:t>
            </a:r>
            <a:r>
              <a:rPr lang="ru-RU" dirty="0" smtClean="0"/>
              <a:t>Это первая и единственная в России сертифицированная в Федеральной службе по техническому и экспортному контролю (</a:t>
            </a:r>
            <a:r>
              <a:rPr lang="ru-RU" dirty="0"/>
              <a:t>ФСТЭК</a:t>
            </a:r>
            <a:r>
              <a:rPr lang="ru-RU" dirty="0" smtClean="0"/>
              <a:t>) мобильная операционная система</a:t>
            </a:r>
            <a:r>
              <a:rPr lang="en-US" dirty="0" smtClean="0"/>
              <a:t>" -</a:t>
            </a:r>
            <a:r>
              <a:rPr lang="ru-RU" dirty="0" smtClean="0"/>
              <a:t> уточнил представитель </a:t>
            </a:r>
            <a:r>
              <a:rPr lang="ru-RU" dirty="0" err="1" smtClean="0"/>
              <a:t>Samsung</a:t>
            </a:r>
            <a:r>
              <a:rPr lang="en-US" dirty="0"/>
              <a:t>.</a:t>
            </a:r>
            <a:endParaRPr lang="ru-RU" dirty="0" smtClean="0"/>
          </a:p>
          <a:p>
            <a:endParaRPr lang="ru-R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69903"/>
            <a:ext cx="3273814" cy="1488097"/>
          </a:xfrm>
          <a:prstGeom prst="rect">
            <a:avLst/>
          </a:prstGeom>
        </p:spPr>
      </p:pic>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3"/>
              </a:rPr>
              <a:t>viva64.com</a:t>
            </a:r>
            <a:endParaRPr lang="en-US" dirty="0"/>
          </a:p>
        </p:txBody>
      </p:sp>
    </p:spTree>
    <p:extLst>
      <p:ext uri="{BB962C8B-B14F-4D97-AF65-F5344CB8AC3E}">
        <p14:creationId xmlns:p14="http://schemas.microsoft.com/office/powerpoint/2010/main" val="343816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02589"/>
          </a:xfrm>
        </p:spPr>
        <p:txBody>
          <a:bodyPr/>
          <a:lstStyle/>
          <a:p>
            <a:r>
              <a:rPr lang="en-US" smtClean="0"/>
              <a:t>V519. </a:t>
            </a:r>
            <a:r>
              <a:rPr lang="ru-RU" smtClean="0"/>
              <a:t>Повторное присваивание (</a:t>
            </a:r>
            <a:r>
              <a:rPr lang="ru-RU" dirty="0" smtClean="0"/>
              <a:t>неучтённое)</a:t>
            </a:r>
            <a:endParaRPr lang="ru-RU" dirty="0"/>
          </a:p>
        </p:txBody>
      </p:sp>
      <p:sp>
        <p:nvSpPr>
          <p:cNvPr id="5" name="Content Placeholder 2"/>
          <p:cNvSpPr txBox="1">
            <a:spLocks/>
          </p:cNvSpPr>
          <p:nvPr/>
        </p:nvSpPr>
        <p:spPr>
          <a:xfrm>
            <a:off x="838199" y="1708029"/>
            <a:ext cx="10515600" cy="4675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dirty="0" smtClean="0"/>
              <a:t>Я обратил внимание на </a:t>
            </a:r>
            <a:r>
              <a:rPr lang="en-US" dirty="0" smtClean="0"/>
              <a:t>11</a:t>
            </a:r>
            <a:r>
              <a:rPr lang="ru-RU" dirty="0" smtClean="0"/>
              <a:t> ошибок.</a:t>
            </a:r>
          </a:p>
          <a:p>
            <a:r>
              <a:rPr lang="ru-RU" dirty="0" smtClean="0"/>
              <a:t>Однако, я  проигнорировал множество случаев, когда перетирается статус в коде вида</a:t>
            </a:r>
            <a:r>
              <a:rPr lang="en-US" dirty="0" smtClean="0"/>
              <a:t>:</a:t>
            </a:r>
            <a:r>
              <a:rPr lang="ru-RU" dirty="0" smtClean="0"/>
              <a:t/>
            </a:r>
            <a:br>
              <a:rPr lang="ru-RU" dirty="0" smtClean="0"/>
            </a:br>
            <a:r>
              <a:rPr lang="en-US" dirty="0" smtClean="0">
                <a:latin typeface="Courier New" panose="02070309020205020404" pitchFamily="49" charset="0"/>
                <a:cs typeface="Courier New" panose="02070309020205020404" pitchFamily="49" charset="0"/>
              </a:rPr>
              <a:t>status = Foo(1);</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status = Foo(2);</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status = Foo(3);</a:t>
            </a:r>
          </a:p>
          <a:p>
            <a:r>
              <a:rPr lang="ru-RU" dirty="0" smtClean="0"/>
              <a:t>Если такие случаи надо учитывать, то ошибок будет гораздо больше.</a:t>
            </a:r>
            <a:endParaRPr lang="en-US" dirty="0" smtClean="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4238909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V522. </a:t>
            </a:r>
            <a:r>
              <a:rPr lang="ru-RU" dirty="0" smtClean="0"/>
              <a:t>Нет проверки указателя</a:t>
            </a:r>
            <a:endParaRPr lang="ru-RU" dirty="0"/>
          </a:p>
        </p:txBody>
      </p:sp>
      <p:sp>
        <p:nvSpPr>
          <p:cNvPr id="3" name="Content Placeholder 2"/>
          <p:cNvSpPr>
            <a:spLocks noGrp="1"/>
          </p:cNvSpPr>
          <p:nvPr>
            <p:ph idx="1"/>
          </p:nvPr>
        </p:nvSpPr>
        <p:spPr>
          <a:xfrm>
            <a:off x="838200" y="1256280"/>
            <a:ext cx="10515600" cy="5308421"/>
          </a:xfrm>
        </p:spPr>
        <p:txBody>
          <a:bodyPr>
            <a:normAutofit/>
          </a:bodyPr>
          <a:lstStyle/>
          <a:p>
            <a:r>
              <a:rPr lang="ru-RU" dirty="0" smtClean="0"/>
              <a:t>Указатель разыменовывается без предварительной проверки</a:t>
            </a:r>
          </a:p>
          <a:p>
            <a:r>
              <a:rPr lang="ru-RU" dirty="0" smtClean="0"/>
              <a:t>При этом указатель может быть нулевым, так как получен одним из следующих способов</a:t>
            </a:r>
            <a:r>
              <a:rPr lang="en-US" dirty="0" smtClean="0"/>
              <a:t>:</a:t>
            </a:r>
          </a:p>
          <a:p>
            <a:pPr lvl="1"/>
            <a:r>
              <a:rPr lang="en-US" dirty="0" smtClean="0">
                <a:latin typeface="Courier New" panose="02070309020205020404" pitchFamily="49" charset="0"/>
                <a:cs typeface="Courier New" panose="02070309020205020404" pitchFamily="49" charset="0"/>
              </a:rPr>
              <a:t>p = (type)</a:t>
            </a:r>
            <a:r>
              <a:rPr lang="en-US" dirty="0" err="1" smtClean="0">
                <a:latin typeface="Courier New" panose="02070309020205020404" pitchFamily="49" charset="0"/>
                <a:cs typeface="Courier New" panose="02070309020205020404" pitchFamily="49" charset="0"/>
              </a:rPr>
              <a:t>malloc</a:t>
            </a:r>
            <a:r>
              <a:rPr lang="en-US" dirty="0" smtClean="0">
                <a:latin typeface="Courier New" panose="02070309020205020404" pitchFamily="49" charset="0"/>
                <a:cs typeface="Courier New" panose="02070309020205020404" pitchFamily="49" charset="0"/>
              </a:rPr>
              <a:t>(n);</a:t>
            </a:r>
          </a:p>
          <a:p>
            <a:pPr lvl="1"/>
            <a:r>
              <a:rPr lang="en-US" dirty="0" smtClean="0">
                <a:latin typeface="Courier New" panose="02070309020205020404" pitchFamily="49" charset="0"/>
                <a:cs typeface="Courier New" panose="02070309020205020404" pitchFamily="49" charset="0"/>
              </a:rPr>
              <a:t>p = </a:t>
            </a:r>
            <a:r>
              <a:rPr lang="en-US" dirty="0" err="1" smtClean="0">
                <a:latin typeface="Courier New" panose="02070309020205020404" pitchFamily="49" charset="0"/>
                <a:cs typeface="Courier New" panose="02070309020205020404" pitchFamily="49" charset="0"/>
              </a:rPr>
              <a:t>strdup</a:t>
            </a:r>
            <a:r>
              <a:rPr lang="en-US" dirty="0" smtClean="0">
                <a:latin typeface="Courier New" panose="02070309020205020404" pitchFamily="49" charset="0"/>
                <a:cs typeface="Courier New" panose="02070309020205020404" pitchFamily="49" charset="0"/>
              </a:rPr>
              <a:t>(s);</a:t>
            </a:r>
          </a:p>
          <a:p>
            <a:pPr lvl="1"/>
            <a:r>
              <a:rPr lang="en-US" dirty="0" smtClean="0">
                <a:latin typeface="Courier New" panose="02070309020205020404" pitchFamily="49" charset="0"/>
                <a:cs typeface="Courier New" panose="02070309020205020404" pitchFamily="49" charset="0"/>
              </a:rPr>
              <a:t>p = </a:t>
            </a:r>
            <a:r>
              <a:rPr lang="en-US" dirty="0" err="1" smtClean="0">
                <a:latin typeface="Courier New" panose="02070309020205020404" pitchFamily="49" charset="0"/>
                <a:cs typeface="Courier New" panose="02070309020205020404" pitchFamily="49" charset="0"/>
              </a:rPr>
              <a:t>dynamic_cast</a:t>
            </a:r>
            <a:r>
              <a:rPr lang="en-US" dirty="0" smtClean="0">
                <a:latin typeface="Courier New" panose="02070309020205020404" pitchFamily="49" charset="0"/>
                <a:cs typeface="Courier New" panose="02070309020205020404" pitchFamily="49" charset="0"/>
              </a:rPr>
              <a:t>&lt;type&gt;(q);</a:t>
            </a:r>
          </a:p>
          <a:p>
            <a:pPr lvl="1"/>
            <a:r>
              <a:rPr lang="en-US" dirty="0" smtClean="0">
                <a:latin typeface="Courier New" panose="02070309020205020404" pitchFamily="49" charset="0"/>
                <a:cs typeface="Courier New" panose="02070309020205020404" pitchFamily="49" charset="0"/>
              </a:rPr>
              <a:t>p = </a:t>
            </a:r>
            <a:r>
              <a:rPr lang="en-US" dirty="0" err="1" smtClean="0">
                <a:latin typeface="Courier New" panose="02070309020205020404" pitchFamily="49" charset="0"/>
                <a:cs typeface="Courier New" panose="02070309020205020404" pitchFamily="49" charset="0"/>
              </a:rPr>
              <a:t>strstr</a:t>
            </a:r>
            <a:r>
              <a:rPr lang="en-US" dirty="0" smtClean="0">
                <a:latin typeface="Courier New" panose="02070309020205020404" pitchFamily="49" charset="0"/>
                <a:cs typeface="Courier New" panose="02070309020205020404" pitchFamily="49" charset="0"/>
              </a:rPr>
              <a:t>(s, "qwerty");</a:t>
            </a:r>
          </a:p>
          <a:p>
            <a:pPr lvl="1"/>
            <a:r>
              <a:rPr lang="ru-RU" dirty="0" smtClean="0"/>
              <a:t>и так далее.</a:t>
            </a:r>
            <a:endParaRPr lang="en-US" dirty="0" smtClean="0"/>
          </a:p>
          <a:p>
            <a:r>
              <a:rPr lang="ru-RU" dirty="0" smtClean="0"/>
              <a:t>Примечание</a:t>
            </a:r>
            <a:r>
              <a:rPr lang="en-US" dirty="0" smtClean="0"/>
              <a:t>. </a:t>
            </a:r>
            <a:r>
              <a:rPr lang="ru-RU" dirty="0" smtClean="0"/>
              <a:t>Так как во многих местах память после </a:t>
            </a:r>
            <a:r>
              <a:rPr lang="en-US" dirty="0" err="1" smtClean="0"/>
              <a:t>malloc</a:t>
            </a:r>
            <a:r>
              <a:rPr lang="en-US" dirty="0" smtClean="0"/>
              <a:t>/</a:t>
            </a:r>
            <a:r>
              <a:rPr lang="en-US" dirty="0" err="1" smtClean="0"/>
              <a:t>realloc</a:t>
            </a:r>
            <a:r>
              <a:rPr lang="en-US" dirty="0" smtClean="0"/>
              <a:t>/... </a:t>
            </a:r>
            <a:r>
              <a:rPr lang="ru-RU" dirty="0" smtClean="0"/>
              <a:t>проверяется, то значит, в найденных местах проверка забыта, и код должен быть исправлен.</a:t>
            </a:r>
          </a:p>
          <a:p>
            <a:r>
              <a:rPr lang="ru-RU" dirty="0" smtClean="0"/>
              <a:t>Всего ошибок</a:t>
            </a:r>
            <a:r>
              <a:rPr lang="en-US" dirty="0" smtClean="0"/>
              <a:t>: 73</a:t>
            </a:r>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748008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dirty="0" smtClean="0"/>
              <a:t>V5</a:t>
            </a:r>
            <a:r>
              <a:rPr lang="ru-RU" dirty="0" smtClean="0"/>
              <a:t>2</a:t>
            </a:r>
            <a:r>
              <a:rPr lang="en-US" dirty="0" smtClean="0"/>
              <a:t>2. </a:t>
            </a:r>
            <a:r>
              <a:rPr lang="ru-RU" dirty="0" smtClean="0"/>
              <a:t>Указатель может быть нулевым</a:t>
            </a:r>
            <a:r>
              <a:rPr lang="en-US" dirty="0" smtClean="0"/>
              <a:t> (</a:t>
            </a:r>
            <a:r>
              <a:rPr lang="en-US" dirty="0" err="1" smtClean="0"/>
              <a:t>malloc</a:t>
            </a:r>
            <a:r>
              <a:rPr lang="en-US" dirty="0" smtClean="0"/>
              <a:t>)</a:t>
            </a:r>
            <a:endParaRPr lang="ru-RU" dirty="0"/>
          </a:p>
        </p:txBody>
      </p:sp>
      <p:sp>
        <p:nvSpPr>
          <p:cNvPr id="3" name="Content Placeholder 2"/>
          <p:cNvSpPr>
            <a:spLocks noGrp="1"/>
          </p:cNvSpPr>
          <p:nvPr>
            <p:ph idx="1"/>
          </p:nvPr>
        </p:nvSpPr>
        <p:spPr>
          <a:xfrm>
            <a:off x="776376" y="4289292"/>
            <a:ext cx="10515600" cy="1648094"/>
          </a:xfrm>
        </p:spPr>
        <p:txBody>
          <a:bodyPr>
            <a:normAutofit/>
          </a:bodyPr>
          <a:lstStyle/>
          <a:p>
            <a:r>
              <a:rPr lang="en-US" dirty="0" smtClean="0"/>
              <a:t>V522 There might be dereferencing of a potential null pointer '</a:t>
            </a:r>
            <a:r>
              <a:rPr lang="en-US" dirty="0" err="1" smtClean="0"/>
              <a:t>msg</a:t>
            </a:r>
            <a:r>
              <a:rPr lang="en-US" dirty="0" smtClean="0"/>
              <a:t>'. QuickAccess.cpp 743</a:t>
            </a:r>
            <a:endParaRPr lang="ru-RU" dirty="0" smtClean="0"/>
          </a:p>
        </p:txBody>
      </p:sp>
      <p:sp>
        <p:nvSpPr>
          <p:cNvPr id="4" name="Rectangle 3"/>
          <p:cNvSpPr/>
          <p:nvPr/>
        </p:nvSpPr>
        <p:spPr>
          <a:xfrm>
            <a:off x="405441" y="1549849"/>
            <a:ext cx="11257471" cy="2462213"/>
          </a:xfrm>
          <a:prstGeom prst="rect">
            <a:avLst/>
          </a:prstGeom>
        </p:spPr>
        <p:txBody>
          <a:bodyPr wrap="square">
            <a:spAutoFit/>
          </a:bodyPr>
          <a:lstStyle/>
          <a:p>
            <a:r>
              <a:rPr lang="en-US" sz="2200" dirty="0" err="1" smtClean="0">
                <a:latin typeface="Courier New" panose="02070309020205020404" pitchFamily="49" charset="0"/>
                <a:cs typeface="Courier New" panose="02070309020205020404" pitchFamily="49" charset="0"/>
              </a:rPr>
              <a:t>Edje_Message_Int_Set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msg</a:t>
            </a:r>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Edje_Message_Int_Set</a:t>
            </a:r>
            <a:r>
              <a:rPr lang="en-US" sz="2200" dirty="0" smtClean="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malloc</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sizeof</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msg</a:t>
            </a:r>
            <a:r>
              <a:rPr lang="en-US" sz="2200" dirty="0" smtClean="0">
                <a:latin typeface="Courier New" panose="02070309020205020404" pitchFamily="49" charset="0"/>
                <a:cs typeface="Courier New" panose="02070309020205020404" pitchFamily="49" charset="0"/>
              </a:rPr>
              <a:t>) + 3 * </a:t>
            </a:r>
            <a:r>
              <a:rPr lang="en-US" sz="2200" dirty="0" err="1" smtClean="0">
                <a:latin typeface="Courier New" panose="02070309020205020404" pitchFamily="49" charset="0"/>
                <a:cs typeface="Courier New" panose="02070309020205020404" pitchFamily="49" charset="0"/>
              </a:rPr>
              <a:t>sizeof</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a:t>
            </a:r>
          </a:p>
          <a:p>
            <a:r>
              <a:rPr lang="en-US" sz="2200" dirty="0" err="1" smtClean="0">
                <a:latin typeface="Courier New" panose="02070309020205020404" pitchFamily="49" charset="0"/>
                <a:cs typeface="Courier New" panose="02070309020205020404" pitchFamily="49" charset="0"/>
              </a:rPr>
              <a:t>msg</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a:t>
            </a:r>
            <a:r>
              <a:rPr lang="en-US" sz="2200" dirty="0" smtClean="0">
                <a:latin typeface="Courier New" panose="02070309020205020404" pitchFamily="49" charset="0"/>
                <a:cs typeface="Courier New" panose="02070309020205020404" pitchFamily="49" charset="0"/>
              </a:rPr>
              <a:t>count = 4</a:t>
            </a:r>
            <a:r>
              <a:rPr lang="en-US" sz="2200" dirty="0">
                <a:latin typeface="Courier New" panose="02070309020205020404" pitchFamily="49" charset="0"/>
                <a:cs typeface="Courier New" panose="02070309020205020404" pitchFamily="49" charset="0"/>
              </a:rPr>
              <a:t>;</a:t>
            </a:r>
          </a:p>
          <a:p>
            <a:r>
              <a:rPr lang="en-US" sz="2200" dirty="0" err="1" smtClean="0">
                <a:latin typeface="Courier New" panose="02070309020205020404" pitchFamily="49" charset="0"/>
                <a:cs typeface="Courier New" panose="02070309020205020404" pitchFamily="49" charset="0"/>
              </a:rPr>
              <a:t>msg</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[0</a:t>
            </a:r>
            <a:r>
              <a:rPr lang="en-US" sz="2200" dirty="0" smtClean="0">
                <a:latin typeface="Courier New" panose="02070309020205020404" pitchFamily="49" charset="0"/>
                <a:cs typeface="Courier New" panose="02070309020205020404" pitchFamily="49" charset="0"/>
              </a:rPr>
              <a:t>] = r</a:t>
            </a:r>
            <a:r>
              <a:rPr lang="en-US" sz="2200" dirty="0">
                <a:latin typeface="Courier New" panose="02070309020205020404" pitchFamily="49" charset="0"/>
                <a:cs typeface="Courier New" panose="02070309020205020404" pitchFamily="49" charset="0"/>
              </a:rPr>
              <a:t>;</a:t>
            </a:r>
          </a:p>
          <a:p>
            <a:r>
              <a:rPr lang="en-US" sz="2200" dirty="0" err="1" smtClean="0">
                <a:latin typeface="Courier New" panose="02070309020205020404" pitchFamily="49" charset="0"/>
                <a:cs typeface="Courier New" panose="02070309020205020404" pitchFamily="49" charset="0"/>
              </a:rPr>
              <a:t>msg</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[1</a:t>
            </a:r>
            <a:r>
              <a:rPr lang="en-US" sz="2200" dirty="0" smtClean="0">
                <a:latin typeface="Courier New" panose="02070309020205020404" pitchFamily="49" charset="0"/>
                <a:cs typeface="Courier New" panose="02070309020205020404" pitchFamily="49" charset="0"/>
              </a:rPr>
              <a:t>] = g</a:t>
            </a:r>
            <a:r>
              <a:rPr lang="en-US" sz="2200" dirty="0">
                <a:latin typeface="Courier New" panose="02070309020205020404" pitchFamily="49" charset="0"/>
                <a:cs typeface="Courier New" panose="02070309020205020404" pitchFamily="49" charset="0"/>
              </a:rPr>
              <a:t>;</a:t>
            </a:r>
          </a:p>
          <a:p>
            <a:r>
              <a:rPr lang="en-US" sz="2200" dirty="0" err="1" smtClean="0">
                <a:latin typeface="Courier New" panose="02070309020205020404" pitchFamily="49" charset="0"/>
                <a:cs typeface="Courier New" panose="02070309020205020404" pitchFamily="49" charset="0"/>
              </a:rPr>
              <a:t>msg</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[2</a:t>
            </a:r>
            <a:r>
              <a:rPr lang="en-US" sz="2200" dirty="0" smtClean="0">
                <a:latin typeface="Courier New" panose="02070309020205020404" pitchFamily="49" charset="0"/>
                <a:cs typeface="Courier New" panose="02070309020205020404" pitchFamily="49" charset="0"/>
              </a:rPr>
              <a:t>] = b</a:t>
            </a:r>
            <a:r>
              <a:rPr lang="en-US" sz="2200" dirty="0">
                <a:latin typeface="Courier New" panose="02070309020205020404" pitchFamily="49" charset="0"/>
                <a:cs typeface="Courier New" panose="02070309020205020404" pitchFamily="49" charset="0"/>
              </a:rPr>
              <a:t>;</a:t>
            </a:r>
          </a:p>
          <a:p>
            <a:r>
              <a:rPr lang="en-US" sz="2200" dirty="0" err="1" smtClean="0">
                <a:latin typeface="Courier New" panose="02070309020205020404" pitchFamily="49" charset="0"/>
                <a:cs typeface="Courier New" panose="02070309020205020404" pitchFamily="49" charset="0"/>
              </a:rPr>
              <a:t>msg</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[3</a:t>
            </a:r>
            <a:r>
              <a:rPr lang="en-US" sz="2200" dirty="0" smtClean="0">
                <a:latin typeface="Courier New" panose="02070309020205020404" pitchFamily="49" charset="0"/>
                <a:cs typeface="Courier New" panose="02070309020205020404" pitchFamily="49" charset="0"/>
              </a:rPr>
              <a:t>] = a</a:t>
            </a:r>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903103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dirty="0" smtClean="0"/>
              <a:t>V5</a:t>
            </a:r>
            <a:r>
              <a:rPr lang="ru-RU" dirty="0" smtClean="0"/>
              <a:t>2</a:t>
            </a:r>
            <a:r>
              <a:rPr lang="en-US" dirty="0" smtClean="0"/>
              <a:t>2. </a:t>
            </a:r>
            <a:r>
              <a:rPr lang="ru-RU" dirty="0" smtClean="0"/>
              <a:t>Указатель может быть нулевым (</a:t>
            </a:r>
            <a:r>
              <a:rPr lang="en-US" dirty="0" err="1"/>
              <a:t>dynamic_cast</a:t>
            </a:r>
            <a:r>
              <a:rPr lang="en-US" dirty="0"/>
              <a:t>)</a:t>
            </a:r>
            <a:endParaRPr lang="ru-RU" dirty="0"/>
          </a:p>
        </p:txBody>
      </p:sp>
      <p:sp>
        <p:nvSpPr>
          <p:cNvPr id="3" name="Content Placeholder 2"/>
          <p:cNvSpPr>
            <a:spLocks noGrp="1"/>
          </p:cNvSpPr>
          <p:nvPr>
            <p:ph idx="1"/>
          </p:nvPr>
        </p:nvSpPr>
        <p:spPr>
          <a:xfrm>
            <a:off x="776376" y="3694069"/>
            <a:ext cx="10515600" cy="2516950"/>
          </a:xfrm>
        </p:spPr>
        <p:txBody>
          <a:bodyPr>
            <a:normAutofit/>
          </a:bodyPr>
          <a:lstStyle/>
          <a:p>
            <a:r>
              <a:rPr lang="en-US" dirty="0" smtClean="0"/>
              <a:t>V522 There might be dereferencing of a potential null pointer '</a:t>
            </a:r>
            <a:r>
              <a:rPr lang="en-US" dirty="0" err="1" smtClean="0"/>
              <a:t>inputHandle</a:t>
            </a:r>
            <a:r>
              <a:rPr lang="en-US" dirty="0" smtClean="0"/>
              <a:t>'. cpp_audio_io.cpp 928</a:t>
            </a:r>
          </a:p>
          <a:p>
            <a:r>
              <a:rPr lang="ru-RU" dirty="0" smtClean="0"/>
              <a:t>Странный код. Если мы уверены, что это </a:t>
            </a:r>
            <a:r>
              <a:rPr lang="en-US" dirty="0" err="1" smtClean="0"/>
              <a:t>CAudioInput</a:t>
            </a:r>
            <a:r>
              <a:rPr lang="ru-RU" dirty="0" smtClean="0"/>
              <a:t>, то надо использовать </a:t>
            </a:r>
            <a:r>
              <a:rPr lang="en-US" dirty="0" err="1" smtClean="0"/>
              <a:t>static_cast</a:t>
            </a:r>
            <a:r>
              <a:rPr lang="en-US" dirty="0" smtClean="0"/>
              <a:t>. </a:t>
            </a:r>
            <a:r>
              <a:rPr lang="ru-RU" dirty="0" smtClean="0"/>
              <a:t>А если не уверены, то нужна проверка. Макрос </a:t>
            </a:r>
            <a:r>
              <a:rPr lang="en-US" dirty="0" smtClean="0"/>
              <a:t>assert </a:t>
            </a:r>
            <a:r>
              <a:rPr lang="ru-RU" dirty="0" smtClean="0"/>
              <a:t>не поможет в </a:t>
            </a:r>
            <a:r>
              <a:rPr lang="en-US" dirty="0" smtClean="0"/>
              <a:t>rel</a:t>
            </a:r>
            <a:r>
              <a:rPr lang="en-US" dirty="0"/>
              <a:t>e</a:t>
            </a:r>
            <a:r>
              <a:rPr lang="en-US" dirty="0" smtClean="0"/>
              <a:t>ase</a:t>
            </a:r>
            <a:r>
              <a:rPr lang="ru-RU" dirty="0" smtClean="0"/>
              <a:t> версии.</a:t>
            </a:r>
          </a:p>
        </p:txBody>
      </p:sp>
      <p:sp>
        <p:nvSpPr>
          <p:cNvPr id="4" name="Rectangle 3"/>
          <p:cNvSpPr/>
          <p:nvPr/>
        </p:nvSpPr>
        <p:spPr>
          <a:xfrm>
            <a:off x="776376" y="1661993"/>
            <a:ext cx="10515600" cy="1446550"/>
          </a:xfrm>
          <a:prstGeom prst="rect">
            <a:avLst/>
          </a:prstGeom>
        </p:spPr>
        <p:txBody>
          <a:bodyPr wrap="square">
            <a:spAutoFit/>
          </a:bodyPr>
          <a:lstStyle/>
          <a:p>
            <a:r>
              <a:rPr lang="en-US" sz="2200" dirty="0" err="1" smtClean="0">
                <a:latin typeface="Courier New" panose="02070309020205020404" pitchFamily="49" charset="0"/>
                <a:cs typeface="Courier New" panose="02070309020205020404" pitchFamily="49" charset="0"/>
              </a:rPr>
              <a:t>CAudioInput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inputHandle</a:t>
            </a:r>
            <a:r>
              <a:rPr lang="en-US" sz="2200" dirty="0" smtClean="0">
                <a:latin typeface="Courier New" panose="02070309020205020404" pitchFamily="49" charset="0"/>
                <a:cs typeface="Courier New" panose="02070309020205020404" pitchFamily="49" charset="0"/>
              </a:rPr>
              <a:t> =</a:t>
            </a:r>
          </a:p>
          <a:p>
            <a:r>
              <a:rPr lang="en-US" sz="2200" dirty="0" smtClean="0">
                <a:latin typeface="Courier New" panose="02070309020205020404" pitchFamily="49" charset="0"/>
                <a:cs typeface="Courier New" panose="02070309020205020404" pitchFamily="49" charset="0"/>
              </a:rPr>
              <a:t>  </a:t>
            </a:r>
            <a:r>
              <a:rPr lang="en-US" sz="2200" b="1" dirty="0" err="1" smtClean="0">
                <a:solidFill>
                  <a:srgbClr val="00B050"/>
                </a:solidFill>
                <a:latin typeface="Courier New" panose="02070309020205020404" pitchFamily="49" charset="0"/>
                <a:cs typeface="Courier New" panose="02070309020205020404" pitchFamily="49" charset="0"/>
              </a:rPr>
              <a:t>dynamic_cast</a:t>
            </a:r>
            <a:r>
              <a:rPr lang="en-US" sz="2200" dirty="0" smtClean="0">
                <a:latin typeface="Courier New" panose="02070309020205020404" pitchFamily="49" charset="0"/>
                <a:cs typeface="Courier New" panose="02070309020205020404" pitchFamily="49" charset="0"/>
              </a:rPr>
              <a:t>&lt;</a:t>
            </a:r>
            <a:r>
              <a:rPr lang="en-US" sz="2200" dirty="0" err="1" smtClean="0">
                <a:latin typeface="Courier New" panose="02070309020205020404" pitchFamily="49" charset="0"/>
                <a:cs typeface="Courier New" panose="02070309020205020404" pitchFamily="49" charset="0"/>
              </a:rPr>
              <a:t>CAudioInput</a:t>
            </a:r>
            <a:r>
              <a:rPr lang="en-US" sz="2200" dirty="0">
                <a:latin typeface="Courier New" panose="02070309020205020404" pitchFamily="49" charset="0"/>
                <a:cs typeface="Courier New" panose="02070309020205020404" pitchFamily="49" charset="0"/>
              </a:rPr>
              <a:t>*&gt;(handle-&gt;</a:t>
            </a:r>
            <a:r>
              <a:rPr lang="en-US" sz="2200" dirty="0" err="1">
                <a:latin typeface="Courier New" panose="02070309020205020404" pitchFamily="49" charset="0"/>
                <a:cs typeface="Courier New" panose="02070309020205020404" pitchFamily="49" charset="0"/>
              </a:rPr>
              <a:t>audioIoHandle</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assert(</a:t>
            </a:r>
            <a:r>
              <a:rPr lang="en-US" sz="2200" dirty="0" err="1" smtClean="0">
                <a:latin typeface="Courier New" panose="02070309020205020404" pitchFamily="49" charset="0"/>
                <a:cs typeface="Courier New" panose="02070309020205020404" pitchFamily="49" charset="0"/>
              </a:rPr>
              <a:t>inputHandle</a:t>
            </a:r>
            <a:r>
              <a:rPr lang="en-US" sz="2200" dirty="0">
                <a:latin typeface="Courier New" panose="02070309020205020404" pitchFamily="49" charset="0"/>
                <a:cs typeface="Courier New" panose="02070309020205020404" pitchFamily="49" charset="0"/>
              </a:rPr>
              <a:t>);</a:t>
            </a:r>
          </a:p>
          <a:p>
            <a:r>
              <a:rPr lang="en-US" sz="2200" b="1" dirty="0" err="1" smtClean="0">
                <a:solidFill>
                  <a:srgbClr val="FF0000"/>
                </a:solidFill>
                <a:latin typeface="Courier New" panose="02070309020205020404" pitchFamily="49" charset="0"/>
                <a:cs typeface="Courier New" panose="02070309020205020404" pitchFamily="49" charset="0"/>
              </a:rPr>
              <a:t>inputHandle</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&gt;peek(buffer</a:t>
            </a:r>
            <a:r>
              <a:rPr lang="en-US" sz="2200" dirty="0" smtClean="0">
                <a:latin typeface="Courier New" panose="02070309020205020404" pitchFamily="49" charset="0"/>
                <a:cs typeface="Courier New" panose="02070309020205020404" pitchFamily="49" charset="0"/>
              </a:rPr>
              <a:t>, &amp;_</a:t>
            </a:r>
            <a:r>
              <a:rPr lang="en-US" sz="2200" dirty="0">
                <a:latin typeface="Courier New" panose="02070309020205020404" pitchFamily="49" charset="0"/>
                <a:cs typeface="Courier New" panose="02070309020205020404" pitchFamily="49" charset="0"/>
              </a:rPr>
              <a:t>length);</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272399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a:t>V575</a:t>
            </a:r>
            <a:r>
              <a:rPr lang="en-US" smtClean="0"/>
              <a:t>. </a:t>
            </a:r>
            <a:r>
              <a:rPr lang="ru-RU" smtClean="0"/>
              <a:t>Аналогично. Указатель может быть нулевым</a:t>
            </a:r>
            <a:r>
              <a:rPr lang="en-US" smtClean="0"/>
              <a:t> </a:t>
            </a:r>
            <a:r>
              <a:rPr lang="ru-RU" smtClean="0"/>
              <a:t>при вызове функции </a:t>
            </a:r>
            <a:r>
              <a:rPr lang="en-US" smtClean="0"/>
              <a:t>strncpy</a:t>
            </a:r>
            <a:endParaRPr lang="ru-RU" dirty="0"/>
          </a:p>
        </p:txBody>
      </p:sp>
      <p:sp>
        <p:nvSpPr>
          <p:cNvPr id="3" name="Content Placeholder 2"/>
          <p:cNvSpPr>
            <a:spLocks noGrp="1"/>
          </p:cNvSpPr>
          <p:nvPr>
            <p:ph idx="1"/>
          </p:nvPr>
        </p:nvSpPr>
        <p:spPr>
          <a:xfrm>
            <a:off x="862641" y="3985402"/>
            <a:ext cx="10515600" cy="2260121"/>
          </a:xfrm>
        </p:spPr>
        <p:txBody>
          <a:bodyPr>
            <a:normAutofit/>
          </a:bodyPr>
          <a:lstStyle/>
          <a:p>
            <a:r>
              <a:rPr lang="en-US" smtClean="0"/>
              <a:t>V575 The potential null pointer is passed into 'strlen' function. Inspect the first argument. image_util_decode_encode_testsuite.c 207</a:t>
            </a:r>
            <a:endParaRPr lang="ru-RU" dirty="0" smtClean="0"/>
          </a:p>
          <a:p>
            <a:r>
              <a:rPr lang="en-US" smtClean="0"/>
              <a:t>V575 The potential null pointer is passed into 'strlen' function. Inspect the first argument. image_util_decode_encode_testsuite.c 208</a:t>
            </a:r>
            <a:endParaRPr lang="en-US" dirty="0" smtClean="0"/>
          </a:p>
        </p:txBody>
      </p:sp>
      <p:sp>
        <p:nvSpPr>
          <p:cNvPr id="4" name="Rectangle 3"/>
          <p:cNvSpPr/>
          <p:nvPr/>
        </p:nvSpPr>
        <p:spPr>
          <a:xfrm>
            <a:off x="146649" y="1661993"/>
            <a:ext cx="11947585" cy="1785104"/>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char *temp1 = strstr(dp-</a:t>
            </a:r>
            <a:r>
              <a:rPr lang="en-US" sz="2200" dirty="0">
                <a:latin typeface="Courier New" panose="02070309020205020404" pitchFamily="49" charset="0"/>
                <a:cs typeface="Courier New" panose="02070309020205020404" pitchFamily="49" charset="0"/>
              </a:rPr>
              <a:t>&gt;</a:t>
            </a:r>
            <a:r>
              <a:rPr lang="en-US" sz="2200" err="1">
                <a:latin typeface="Courier New" panose="02070309020205020404" pitchFamily="49" charset="0"/>
                <a:cs typeface="Courier New" panose="02070309020205020404" pitchFamily="49" charset="0"/>
              </a:rPr>
              <a:t>d_name</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char *temp2 = strstr(dp-</a:t>
            </a:r>
            <a:r>
              <a:rPr lang="en-US" sz="2200" dirty="0">
                <a:latin typeface="Courier New" panose="02070309020205020404" pitchFamily="49" charset="0"/>
                <a:cs typeface="Courier New" panose="02070309020205020404" pitchFamily="49" charset="0"/>
              </a:rPr>
              <a:t>&gt;</a:t>
            </a:r>
            <a:r>
              <a:rPr lang="en-US" sz="2200" err="1">
                <a:latin typeface="Courier New" panose="02070309020205020404" pitchFamily="49" charset="0"/>
                <a:cs typeface="Courier New" panose="02070309020205020404" pitchFamily="49" charset="0"/>
              </a:rPr>
              <a:t>d_name</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endParaRPr lang="en-US" sz="2200" dirty="0">
              <a:latin typeface="Courier New" panose="02070309020205020404" pitchFamily="49" charset="0"/>
              <a:cs typeface="Courier New" panose="02070309020205020404" pitchFamily="49" charset="0"/>
            </a:endParaRPr>
          </a:p>
          <a:p>
            <a:r>
              <a:rPr lang="en-US" sz="2200" err="1" smtClean="0">
                <a:latin typeface="Courier New" panose="02070309020205020404" pitchFamily="49" charset="0"/>
                <a:cs typeface="Courier New" panose="02070309020205020404" pitchFamily="49" charset="0"/>
              </a:rPr>
              <a:t>strncpy</a:t>
            </a:r>
            <a:r>
              <a:rPr lang="en-US" sz="2200" smtClean="0">
                <a:latin typeface="Courier New" panose="02070309020205020404" pitchFamily="49" charset="0"/>
                <a:cs typeface="Courier New" panose="02070309020205020404" pitchFamily="49" charset="0"/>
              </a:rPr>
              <a:t>(</a:t>
            </a:r>
            <a:r>
              <a:rPr lang="en-US" sz="2200" b="1" err="1" smtClean="0">
                <a:solidFill>
                  <a:srgbClr val="FF0000"/>
                </a:solidFill>
                <a:latin typeface="Courier New" panose="02070309020205020404" pitchFamily="49" charset="0"/>
                <a:cs typeface="Courier New" panose="02070309020205020404" pitchFamily="49" charset="0"/>
              </a:rPr>
              <a:t>temp_filename</a:t>
            </a:r>
            <a:r>
              <a:rPr lang="en-US" sz="2200" smtClean="0">
                <a:latin typeface="Courier New" panose="02070309020205020404" pitchFamily="49" charset="0"/>
                <a:cs typeface="Courier New" panose="02070309020205020404" pitchFamily="49" charset="0"/>
              </a:rPr>
              <a:t>, dp-</a:t>
            </a:r>
            <a:r>
              <a:rPr lang="en-US" sz="2200" dirty="0">
                <a:latin typeface="Courier New" panose="02070309020205020404" pitchFamily="49" charset="0"/>
                <a:cs typeface="Courier New" panose="02070309020205020404" pitchFamily="49" charset="0"/>
              </a:rPr>
              <a:t>&gt;</a:t>
            </a:r>
            <a:r>
              <a:rPr lang="en-US" sz="2200" err="1">
                <a:latin typeface="Courier New" panose="02070309020205020404" pitchFamily="49" charset="0"/>
                <a:cs typeface="Courier New" panose="02070309020205020404" pitchFamily="49" charset="0"/>
              </a:rPr>
              <a:t>d_name</a:t>
            </a:r>
            <a:r>
              <a:rPr lang="en-US" sz="2200" smtClean="0">
                <a:latin typeface="Courier New" panose="02070309020205020404" pitchFamily="49" charset="0"/>
                <a:cs typeface="Courier New" panose="02070309020205020404" pitchFamily="49" charset="0"/>
              </a:rPr>
              <a:t>, strlen(dp-</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d_name</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strlen</a:t>
            </a:r>
            <a:r>
              <a:rPr lang="en-US" sz="2200" dirty="0" smtClean="0">
                <a:latin typeface="Courier New" panose="02070309020205020404" pitchFamily="49" charset="0"/>
                <a:cs typeface="Courier New" panose="02070309020205020404" pitchFamily="49" charset="0"/>
              </a:rPr>
              <a:t>(temp1</a:t>
            </a:r>
            <a:r>
              <a:rPr lang="en-US" sz="2200" dirty="0">
                <a:latin typeface="Courier New" panose="02070309020205020404" pitchFamily="49" charset="0"/>
                <a:cs typeface="Courier New" panose="02070309020205020404" pitchFamily="49" charset="0"/>
              </a:rPr>
              <a:t>));</a:t>
            </a:r>
          </a:p>
          <a:p>
            <a:r>
              <a:rPr lang="en-US" sz="2200" err="1" smtClean="0">
                <a:latin typeface="Courier New" panose="02070309020205020404" pitchFamily="49" charset="0"/>
                <a:cs typeface="Courier New" panose="02070309020205020404" pitchFamily="49" charset="0"/>
              </a:rPr>
              <a:t>strncpy</a:t>
            </a:r>
            <a:r>
              <a:rPr lang="en-US" sz="2200" smtClean="0">
                <a:latin typeface="Courier New" panose="02070309020205020404" pitchFamily="49" charset="0"/>
                <a:cs typeface="Courier New" panose="02070309020205020404" pitchFamily="49" charset="0"/>
              </a:rPr>
              <a:t>(</a:t>
            </a:r>
            <a:r>
              <a:rPr lang="en-US" sz="2200" b="1" err="1" smtClean="0">
                <a:solidFill>
                  <a:srgbClr val="FF0000"/>
                </a:solidFill>
                <a:latin typeface="Courier New" panose="02070309020205020404" pitchFamily="49" charset="0"/>
                <a:cs typeface="Courier New" panose="02070309020205020404" pitchFamily="49" charset="0"/>
              </a:rPr>
              <a:t>file_format</a:t>
            </a:r>
            <a:r>
              <a:rPr lang="en-US" sz="2200" smtClean="0">
                <a:latin typeface="Courier New" panose="02070309020205020404" pitchFamily="49" charset="0"/>
                <a:cs typeface="Courier New" panose="02070309020205020404" pitchFamily="49" charset="0"/>
              </a:rPr>
              <a:t>, temp2, strlen(temp2</a:t>
            </a:r>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238183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a:t>V575</a:t>
            </a:r>
            <a:r>
              <a:rPr lang="en-US" smtClean="0"/>
              <a:t>. </a:t>
            </a:r>
            <a:r>
              <a:rPr lang="ru-RU" smtClean="0"/>
              <a:t>Указатель может быть нулевым</a:t>
            </a:r>
            <a:r>
              <a:rPr lang="en-US" smtClean="0"/>
              <a:t> </a:t>
            </a:r>
            <a:r>
              <a:rPr lang="ru-RU" smtClean="0"/>
              <a:t>при вызове функции </a:t>
            </a:r>
            <a:r>
              <a:rPr lang="en-US" smtClean="0"/>
              <a:t>memcpy</a:t>
            </a:r>
            <a:endParaRPr lang="ru-RU" dirty="0"/>
          </a:p>
        </p:txBody>
      </p:sp>
      <p:sp>
        <p:nvSpPr>
          <p:cNvPr id="3" name="Content Placeholder 2"/>
          <p:cNvSpPr>
            <a:spLocks noGrp="1"/>
          </p:cNvSpPr>
          <p:nvPr>
            <p:ph idx="1"/>
          </p:nvPr>
        </p:nvSpPr>
        <p:spPr>
          <a:xfrm>
            <a:off x="810882" y="3783527"/>
            <a:ext cx="10515600" cy="2260121"/>
          </a:xfrm>
        </p:spPr>
        <p:txBody>
          <a:bodyPr>
            <a:normAutofit/>
          </a:bodyPr>
          <a:lstStyle/>
          <a:p>
            <a:r>
              <a:rPr lang="en-US" dirty="0" smtClean="0"/>
              <a:t>V575 The potential null pointer is passed into '</a:t>
            </a:r>
            <a:r>
              <a:rPr lang="en-US" dirty="0" err="1" smtClean="0"/>
              <a:t>memcpy</a:t>
            </a:r>
            <a:r>
              <a:rPr lang="en-US" dirty="0" smtClean="0"/>
              <a:t>' function. Inspect the first argument. wayland_panel_agent_module.cpp 1060</a:t>
            </a:r>
          </a:p>
          <a:p>
            <a:r>
              <a:rPr lang="ru-RU" dirty="0" smtClean="0"/>
              <a:t>Всего ошибок</a:t>
            </a:r>
            <a:r>
              <a:rPr lang="en-US" dirty="0" smtClean="0"/>
              <a:t>: 15</a:t>
            </a:r>
          </a:p>
        </p:txBody>
      </p:sp>
      <p:sp>
        <p:nvSpPr>
          <p:cNvPr id="4" name="Rectangle 3"/>
          <p:cNvSpPr/>
          <p:nvPr/>
        </p:nvSpPr>
        <p:spPr>
          <a:xfrm>
            <a:off x="733245" y="1661993"/>
            <a:ext cx="9911751" cy="1785104"/>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uint32_t </a:t>
            </a:r>
            <a:r>
              <a:rPr lang="en-US" sz="2200" dirty="0" err="1" smtClean="0">
                <a:latin typeface="Courier New" panose="02070309020205020404" pitchFamily="49" charset="0"/>
                <a:cs typeface="Courier New" panose="02070309020205020404" pitchFamily="49" charset="0"/>
              </a:rPr>
              <a:t>tlen</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strlen</a:t>
            </a:r>
            <a:r>
              <a:rPr lang="en-US" sz="2200" dirty="0" smtClean="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text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ilen</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strlen</a:t>
            </a:r>
            <a:r>
              <a:rPr lang="en-US" sz="2200" dirty="0" smtClean="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insert);</a:t>
            </a:r>
          </a:p>
          <a:p>
            <a:r>
              <a:rPr lang="en-US" sz="2200" dirty="0" smtClean="0">
                <a:latin typeface="Courier New" panose="02070309020205020404" pitchFamily="49" charset="0"/>
                <a:cs typeface="Courier New" panose="02070309020205020404" pitchFamily="49" charset="0"/>
              </a:rPr>
              <a:t>char *</a:t>
            </a:r>
            <a:r>
              <a:rPr lang="en-US" sz="2200" dirty="0" err="1" smtClean="0">
                <a:latin typeface="Courier New" panose="02070309020205020404" pitchFamily="49" charset="0"/>
                <a:cs typeface="Courier New" panose="02070309020205020404" pitchFamily="49" charset="0"/>
              </a:rPr>
              <a:t>new_text</a:t>
            </a:r>
            <a:r>
              <a:rPr lang="en-US" sz="2200" dirty="0" smtClean="0">
                <a:latin typeface="Courier New" panose="02070309020205020404" pitchFamily="49" charset="0"/>
                <a:cs typeface="Courier New" panose="02070309020205020404" pitchFamily="49" charset="0"/>
              </a:rPr>
              <a:t> = (</a:t>
            </a:r>
            <a:r>
              <a:rPr lang="en-US" sz="2200" dirty="0">
                <a:latin typeface="Courier New" panose="02070309020205020404" pitchFamily="49" charset="0"/>
                <a:cs typeface="Courier New" panose="02070309020205020404" pitchFamily="49" charset="0"/>
              </a:rPr>
              <a:t>char*)</a:t>
            </a:r>
            <a:r>
              <a:rPr lang="en-US" sz="2200" b="1" dirty="0" err="1" smtClean="0">
                <a:solidFill>
                  <a:srgbClr val="00B050"/>
                </a:solidFill>
                <a:latin typeface="Courier New" panose="02070309020205020404" pitchFamily="49" charset="0"/>
                <a:cs typeface="Courier New" panose="02070309020205020404" pitchFamily="49" charset="0"/>
              </a:rPr>
              <a:t>malloc</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tlen</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ilen</a:t>
            </a:r>
            <a:r>
              <a:rPr lang="en-US" sz="2200" dirty="0" smtClean="0">
                <a:latin typeface="Courier New" panose="02070309020205020404" pitchFamily="49" charset="0"/>
                <a:cs typeface="Courier New" panose="02070309020205020404" pitchFamily="49" charset="0"/>
              </a:rPr>
              <a:t> + 1</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if ((unsigned </a:t>
            </a:r>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tlen</a:t>
            </a:r>
            <a:r>
              <a:rPr lang="en-US" sz="2200" dirty="0" smtClean="0">
                <a:latin typeface="Courier New" panose="02070309020205020404" pitchFamily="49" charset="0"/>
                <a:cs typeface="Courier New" panose="02070309020205020404" pitchFamily="49" charset="0"/>
              </a:rPr>
              <a:t> &lt; offset</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offset = </a:t>
            </a:r>
            <a:r>
              <a:rPr lang="en-US" sz="2200" dirty="0" err="1" smtClean="0">
                <a:latin typeface="Courier New" panose="02070309020205020404" pitchFamily="49" charset="0"/>
                <a:cs typeface="Courier New" panose="02070309020205020404" pitchFamily="49" charset="0"/>
              </a:rPr>
              <a:t>tlen</a:t>
            </a:r>
            <a:r>
              <a:rPr lang="en-US" sz="2200" dirty="0">
                <a:latin typeface="Courier New" panose="02070309020205020404" pitchFamily="49" charset="0"/>
                <a:cs typeface="Courier New" panose="02070309020205020404" pitchFamily="49" charset="0"/>
              </a:rPr>
              <a:t>;</a:t>
            </a:r>
          </a:p>
          <a:p>
            <a:r>
              <a:rPr lang="en-US" sz="2200" dirty="0" err="1" smtClean="0">
                <a:latin typeface="Courier New" panose="02070309020205020404" pitchFamily="49" charset="0"/>
                <a:cs typeface="Courier New" panose="02070309020205020404" pitchFamily="49" charset="0"/>
              </a:rPr>
              <a:t>memcpy</a:t>
            </a:r>
            <a:r>
              <a:rPr lang="en-US" sz="2200" dirty="0" smtClean="0">
                <a:latin typeface="Courier New" panose="02070309020205020404" pitchFamily="49" charset="0"/>
                <a:cs typeface="Courier New" panose="02070309020205020404" pitchFamily="49" charset="0"/>
              </a:rPr>
              <a:t> (</a:t>
            </a:r>
            <a:r>
              <a:rPr lang="en-US" sz="2200" b="1" dirty="0" err="1">
                <a:solidFill>
                  <a:srgbClr val="FF0000"/>
                </a:solidFill>
                <a:latin typeface="Courier New" panose="02070309020205020404" pitchFamily="49" charset="0"/>
                <a:cs typeface="Courier New" panose="02070309020205020404" pitchFamily="49" charset="0"/>
              </a:rPr>
              <a:t>new_text</a:t>
            </a:r>
            <a:r>
              <a:rPr lang="en-US" sz="2200" dirty="0" smtClean="0">
                <a:latin typeface="Courier New" panose="02070309020205020404" pitchFamily="49" charset="0"/>
                <a:cs typeface="Courier New" panose="02070309020205020404" pitchFamily="49" charset="0"/>
              </a:rPr>
              <a:t>, text, offset);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067913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050271"/>
          </a:xfrm>
        </p:spPr>
        <p:txBody>
          <a:bodyPr>
            <a:normAutofit/>
          </a:bodyPr>
          <a:lstStyle/>
          <a:p>
            <a:r>
              <a:rPr lang="ru-RU" dirty="0" smtClean="0"/>
              <a:t>Примечание</a:t>
            </a:r>
            <a:r>
              <a:rPr lang="en-US" dirty="0" smtClean="0"/>
              <a:t>. </a:t>
            </a:r>
            <a:r>
              <a:rPr lang="ru-RU" dirty="0" smtClean="0"/>
              <a:t>А где не надо - проверка есть. Этот и предыдущий слайды относятся к одному проекту.</a:t>
            </a:r>
            <a:endParaRPr lang="ru-RU" dirty="0"/>
          </a:p>
        </p:txBody>
      </p:sp>
      <p:sp>
        <p:nvSpPr>
          <p:cNvPr id="4" name="Rectangle 3"/>
          <p:cNvSpPr/>
          <p:nvPr/>
        </p:nvSpPr>
        <p:spPr>
          <a:xfrm>
            <a:off x="838200" y="2076066"/>
            <a:ext cx="11195649" cy="3477875"/>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static </a:t>
            </a:r>
            <a:r>
              <a:rPr lang="en-US" sz="2200" dirty="0" err="1" smtClean="0">
                <a:latin typeface="Courier New" panose="02070309020205020404" pitchFamily="49" charset="0"/>
                <a:cs typeface="Courier New" panose="02070309020205020404" pitchFamily="49" charset="0"/>
              </a:rPr>
              <a:t>FilterModule</a:t>
            </a:r>
            <a:r>
              <a:rPr lang="en-US" sz="2200" dirty="0" smtClean="0">
                <a:latin typeface="Courier New" panose="02070309020205020404" pitchFamily="49" charset="0"/>
                <a:cs typeface="Courier New" panose="02070309020205020404" pitchFamily="49" charset="0"/>
              </a:rPr>
              <a:t> *__</a:t>
            </a:r>
            <a:r>
              <a:rPr lang="en-US" sz="2200" dirty="0" err="1" smtClean="0">
                <a:latin typeface="Courier New" panose="02070309020205020404" pitchFamily="49" charset="0"/>
                <a:cs typeface="Courier New" panose="02070309020205020404" pitchFamily="49" charset="0"/>
              </a:rPr>
              <a:t>filter_modules</a:t>
            </a:r>
            <a:r>
              <a:rPr lang="en-US" sz="2200" dirty="0" smtClean="0">
                <a:latin typeface="Courier New" panose="02070309020205020404" pitchFamily="49" charset="0"/>
                <a:cs typeface="Courier New" panose="02070309020205020404" pitchFamily="49" charset="0"/>
              </a:rPr>
              <a:t>    = 0</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static void</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__</a:t>
            </a:r>
            <a:r>
              <a:rPr lang="en-US" sz="2200" dirty="0" err="1" smtClean="0">
                <a:latin typeface="Courier New" panose="02070309020205020404" pitchFamily="49" charset="0"/>
                <a:cs typeface="Courier New" panose="02070309020205020404" pitchFamily="49" charset="0"/>
              </a:rPr>
              <a:t>initialize_modules</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const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ConfigPointer</a:t>
            </a:r>
            <a:r>
              <a:rPr lang="en-US" sz="2200" dirty="0" smtClean="0">
                <a:latin typeface="Courier New" panose="02070309020205020404" pitchFamily="49" charset="0"/>
                <a:cs typeface="Courier New" panose="02070309020205020404" pitchFamily="49" charset="0"/>
              </a:rPr>
              <a:t> &amp;</a:t>
            </a:r>
            <a:r>
              <a:rPr lang="en-US" sz="2200" dirty="0" err="1">
                <a:latin typeface="Courier New" panose="02070309020205020404" pitchFamily="49" charset="0"/>
                <a:cs typeface="Courier New" panose="02070309020205020404" pitchFamily="49" charset="0"/>
              </a:rPr>
              <a:t>config</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__</a:t>
            </a:r>
            <a:r>
              <a:rPr lang="en-US" sz="2200" dirty="0" err="1" smtClean="0">
                <a:latin typeface="Courier New" panose="02070309020205020404" pitchFamily="49" charset="0"/>
                <a:cs typeface="Courier New" panose="02070309020205020404" pitchFamily="49" charset="0"/>
              </a:rPr>
              <a:t>filter_modules</a:t>
            </a:r>
            <a:r>
              <a:rPr lang="en-US" sz="2200" dirty="0" smtClean="0">
                <a:latin typeface="Courier New" panose="02070309020205020404" pitchFamily="49" charset="0"/>
                <a:cs typeface="Courier New" panose="02070309020205020404" pitchFamily="49" charset="0"/>
              </a:rPr>
              <a:t> = </a:t>
            </a:r>
            <a:r>
              <a:rPr lang="en-US" sz="2200" b="1" dirty="0" smtClean="0">
                <a:solidFill>
                  <a:srgbClr val="00B050"/>
                </a:solidFill>
                <a:latin typeface="Courier New" panose="02070309020205020404" pitchFamily="49" charset="0"/>
                <a:cs typeface="Courier New" panose="02070309020205020404" pitchFamily="49" charset="0"/>
              </a:rPr>
              <a:t>new</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FilterModule</a:t>
            </a:r>
            <a:r>
              <a:rPr lang="en-US" sz="2200" dirty="0" smtClean="0">
                <a:latin typeface="Courier New" panose="02070309020205020404" pitchFamily="49" charset="0"/>
                <a:cs typeface="Courier New" panose="02070309020205020404" pitchFamily="49" charset="0"/>
              </a:rPr>
              <a:t> [__</a:t>
            </a:r>
            <a:r>
              <a:rPr lang="en-US" sz="2200" dirty="0" err="1">
                <a:latin typeface="Courier New" panose="02070309020205020404" pitchFamily="49" charset="0"/>
                <a:cs typeface="Courier New" panose="02070309020205020404" pitchFamily="49" charset="0"/>
              </a:rPr>
              <a:t>number_of_modules</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if </a:t>
            </a:r>
            <a:r>
              <a:rPr lang="en-US" sz="2200" dirty="0" smtClean="0">
                <a:solidFill>
                  <a:srgbClr val="FF0000"/>
                </a:solidFill>
                <a:latin typeface="Courier New" panose="02070309020205020404" pitchFamily="49" charset="0"/>
                <a:cs typeface="Courier New" panose="02070309020205020404" pitchFamily="49" charset="0"/>
              </a:rPr>
              <a:t>(</a:t>
            </a:r>
            <a:r>
              <a:rPr lang="en-US" sz="2200" b="1" dirty="0" smtClean="0">
                <a:solidFill>
                  <a:srgbClr val="FF0000"/>
                </a:solidFill>
                <a:latin typeface="Courier New" panose="02070309020205020404" pitchFamily="49" charset="0"/>
                <a:cs typeface="Courier New" panose="02070309020205020404" pitchFamily="49" charset="0"/>
              </a:rPr>
              <a:t>!__</a:t>
            </a:r>
            <a:r>
              <a:rPr lang="en-US" sz="2200" b="1" dirty="0" err="1">
                <a:solidFill>
                  <a:srgbClr val="FF0000"/>
                </a:solidFill>
                <a:latin typeface="Courier New" panose="02070309020205020404" pitchFamily="49" charset="0"/>
                <a:cs typeface="Courier New" panose="02070309020205020404" pitchFamily="49" charset="0"/>
              </a:rPr>
              <a:t>filter_modules</a:t>
            </a:r>
            <a:r>
              <a:rPr lang="en-US" sz="2200" dirty="0" smtClean="0">
                <a:latin typeface="Courier New" panose="02070309020205020404" pitchFamily="49" charset="0"/>
                <a:cs typeface="Courier New" panose="02070309020205020404" pitchFamily="49" charset="0"/>
              </a:rPr>
              <a:t>) return</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pic>
        <p:nvPicPr>
          <p:cNvPr id="5" name="Picture 2" descr="http://cs6.pikabu.ru/images/big_size_comm/2015-04_5/142986002369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50" y="4615128"/>
            <a:ext cx="2910025" cy="204761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p:nvPr/>
        </p:nvSpPr>
        <p:spPr>
          <a:xfrm>
            <a:off x="10945056" y="6488668"/>
            <a:ext cx="1246944" cy="369332"/>
          </a:xfrm>
          <a:prstGeom prst="rect">
            <a:avLst/>
          </a:prstGeom>
        </p:spPr>
        <p:txBody>
          <a:bodyPr wrap="none">
            <a:spAutoFit/>
          </a:bodyPr>
          <a:lstStyle/>
          <a:p>
            <a:r>
              <a:rPr lang="en-US" dirty="0" smtClean="0">
                <a:hlinkClick r:id="rId3"/>
              </a:rPr>
              <a:t>viva64.com</a:t>
            </a:r>
            <a:endParaRPr lang="en-US" dirty="0"/>
          </a:p>
        </p:txBody>
      </p:sp>
    </p:spTree>
    <p:extLst>
      <p:ext uri="{BB962C8B-B14F-4D97-AF65-F5344CB8AC3E}">
        <p14:creationId xmlns:p14="http://schemas.microsoft.com/office/powerpoint/2010/main" val="2408341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a:normAutofit/>
          </a:bodyPr>
          <a:lstStyle/>
          <a:p>
            <a:r>
              <a:rPr lang="en-US" smtClean="0"/>
              <a:t>V523. </a:t>
            </a:r>
            <a:r>
              <a:rPr lang="ru-RU" smtClean="0"/>
              <a:t>Действие не зависит от условия</a:t>
            </a:r>
            <a:r>
              <a:rPr lang="ru-RU" dirty="0" smtClean="0"/>
              <a:t>.</a:t>
            </a:r>
            <a:endParaRPr lang="ru-RU" dirty="0"/>
          </a:p>
        </p:txBody>
      </p:sp>
      <p:sp>
        <p:nvSpPr>
          <p:cNvPr id="6" name="Content Placeholder 2"/>
          <p:cNvSpPr txBox="1">
            <a:spLocks/>
          </p:cNvSpPr>
          <p:nvPr/>
        </p:nvSpPr>
        <p:spPr>
          <a:xfrm>
            <a:off x="838199" y="5771072"/>
            <a:ext cx="10515600" cy="1086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V523 The 'then' statement is equivalent to the 'else' statement. page_setting_all.c 125</a:t>
            </a:r>
            <a:endParaRPr lang="en-US" dirty="0" smtClean="0"/>
          </a:p>
        </p:txBody>
      </p:sp>
      <p:sp>
        <p:nvSpPr>
          <p:cNvPr id="5" name="Rectangle 4"/>
          <p:cNvSpPr/>
          <p:nvPr/>
        </p:nvSpPr>
        <p:spPr>
          <a:xfrm>
            <a:off x="838199" y="1118420"/>
            <a:ext cx="10772955" cy="4154984"/>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static void _</a:t>
            </a:r>
            <a:r>
              <a:rPr lang="en-US" sz="2200" err="1">
                <a:latin typeface="Courier New" panose="02070309020205020404" pitchFamily="49" charset="0"/>
                <a:cs typeface="Courier New" panose="02070309020205020404" pitchFamily="49" charset="0"/>
              </a:rPr>
              <a:t>content_resize</a:t>
            </a:r>
            <a:r>
              <a:rPr lang="en-US" sz="2200" smtClean="0">
                <a:latin typeface="Courier New" panose="02070309020205020404" pitchFamily="49" charset="0"/>
                <a:cs typeface="Courier New" panose="02070309020205020404" pitchFamily="49" charset="0"/>
              </a:rPr>
              <a:t>(...., const char *</a:t>
            </a:r>
            <a:r>
              <a:rPr lang="en-US" sz="2200" dirty="0">
                <a:latin typeface="Courier New" panose="02070309020205020404" pitchFamily="49" charset="0"/>
                <a:cs typeface="Courier New" panose="02070309020205020404" pitchFamily="49" charset="0"/>
              </a:rPr>
              <a:t>signal)</a:t>
            </a: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if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(signal</a:t>
            </a:r>
            <a:r>
              <a:rPr lang="en-US" sz="2200" smtClean="0">
                <a:latin typeface="Courier New" panose="02070309020205020404" pitchFamily="49" charset="0"/>
                <a:cs typeface="Courier New" panose="02070309020205020404" pitchFamily="49" charset="0"/>
              </a:rPr>
              <a:t>, "</a:t>
            </a:r>
            <a:r>
              <a:rPr lang="en-US" sz="2200">
                <a:latin typeface="Courier New" panose="02070309020205020404" pitchFamily="49" charset="0"/>
                <a:cs typeface="Courier New" panose="02070309020205020404" pitchFamily="49" charset="0"/>
              </a:rPr>
              <a:t>portrait</a:t>
            </a:r>
            <a:r>
              <a:rPr lang="en-US" sz="2200" smtClean="0">
                <a:latin typeface="Courier New" panose="02070309020205020404" pitchFamily="49" charset="0"/>
                <a:cs typeface="Courier New" panose="02070309020205020404" pitchFamily="49" charset="0"/>
              </a:rPr>
              <a:t>") == 0)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evas_object_size_hint_min_set(s_info.layout</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ELM_SCALE_SIZE(width), ELM_SCALE_SIZE(height</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 else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evas_object_size_hint_min_set(s_info.layout</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ELM_SCALE_SIZE(width), ELM_SCALE_SIZE(height</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sp>
        <p:nvSpPr>
          <p:cNvPr id="3" name="Arc 2"/>
          <p:cNvSpPr/>
          <p:nvPr/>
        </p:nvSpPr>
        <p:spPr>
          <a:xfrm>
            <a:off x="9773728" y="3821502"/>
            <a:ext cx="526212" cy="1147313"/>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 name="Arc 6"/>
          <p:cNvSpPr/>
          <p:nvPr/>
        </p:nvSpPr>
        <p:spPr>
          <a:xfrm>
            <a:off x="8921150" y="2682815"/>
            <a:ext cx="2034397" cy="3278038"/>
          </a:xfrm>
          <a:prstGeom prst="arc">
            <a:avLst>
              <a:gd name="adj1" fmla="val 16200000"/>
              <a:gd name="adj2" fmla="val 287442"/>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 name="TextBox 7"/>
          <p:cNvSpPr txBox="1"/>
          <p:nvPr/>
        </p:nvSpPr>
        <p:spPr>
          <a:xfrm>
            <a:off x="9187132" y="4420409"/>
            <a:ext cx="2751826" cy="400110"/>
          </a:xfrm>
          <a:prstGeom prst="rect">
            <a:avLst/>
          </a:prstGeom>
          <a:noFill/>
        </p:spPr>
        <p:txBody>
          <a:bodyPr wrap="square" rtlCol="0">
            <a:spAutoFit/>
          </a:bodyPr>
          <a:lstStyle/>
          <a:p>
            <a:r>
              <a:rPr lang="ru-RU" sz="2000" b="1" smtClean="0">
                <a:solidFill>
                  <a:srgbClr val="002060"/>
                </a:solidFill>
              </a:rPr>
              <a:t>Одинаковые действия</a:t>
            </a:r>
            <a:endParaRPr lang="ru-RU" sz="2000" b="1" dirty="0">
              <a:solidFill>
                <a:srgbClr val="002060"/>
              </a:solidFill>
            </a:endParaRPr>
          </a:p>
        </p:txBody>
      </p:sp>
      <p:sp>
        <p:nvSpPr>
          <p:cNvPr id="9"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404682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a:normAutofit/>
          </a:bodyPr>
          <a:lstStyle/>
          <a:p>
            <a:r>
              <a:rPr lang="en-US" dirty="0" smtClean="0"/>
              <a:t>V52</a:t>
            </a:r>
            <a:r>
              <a:rPr lang="ru-RU" smtClean="0"/>
              <a:t>7</a:t>
            </a:r>
            <a:r>
              <a:rPr lang="en-US" smtClean="0"/>
              <a:t>. </a:t>
            </a:r>
            <a:r>
              <a:rPr lang="ru-RU" smtClean="0"/>
              <a:t>Забыли разыменовать указатель</a:t>
            </a:r>
            <a:endParaRPr lang="ru-RU" dirty="0"/>
          </a:p>
        </p:txBody>
      </p:sp>
      <p:sp>
        <p:nvSpPr>
          <p:cNvPr id="6" name="Content Placeholder 2"/>
          <p:cNvSpPr txBox="1">
            <a:spLocks/>
          </p:cNvSpPr>
          <p:nvPr/>
        </p:nvSpPr>
        <p:spPr>
          <a:xfrm>
            <a:off x="838199" y="4502989"/>
            <a:ext cx="10515600" cy="20875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V527 It is odd that the '\</a:t>
            </a:r>
            <a:r>
              <a:rPr lang="en-US"/>
              <a:t>0</a:t>
            </a:r>
            <a:r>
              <a:rPr lang="en-US" smtClean="0"/>
              <a:t>' value is assigned to 'char' type pointer. Probably meant: *</a:t>
            </a:r>
            <a:r>
              <a:rPr lang="en-US"/>
              <a:t>body[</a:t>
            </a:r>
            <a:r>
              <a:rPr lang="en-US" err="1"/>
              <a:t>new_len</a:t>
            </a:r>
            <a:r>
              <a:rPr lang="en-US" smtClean="0"/>
              <a:t>] = '\</a:t>
            </a:r>
            <a:r>
              <a:rPr lang="en-US"/>
              <a:t>0</a:t>
            </a:r>
            <a:r>
              <a:rPr lang="en-US" smtClean="0"/>
              <a:t>'. http_request.c 370</a:t>
            </a:r>
            <a:endParaRPr lang="en-US" dirty="0" smtClean="0"/>
          </a:p>
          <a:p>
            <a:r>
              <a:rPr lang="ru-RU" smtClean="0"/>
              <a:t>Правильный код</a:t>
            </a:r>
            <a:r>
              <a:rPr lang="en-US" smtClean="0"/>
              <a:t>: </a:t>
            </a:r>
            <a:r>
              <a:rPr lang="ru-RU" smtClean="0"/>
              <a:t>(*</a:t>
            </a:r>
            <a:r>
              <a:rPr lang="en-US" dirty="0" smtClean="0"/>
              <a:t>body</a:t>
            </a:r>
            <a:r>
              <a:rPr lang="ru-RU" dirty="0" smtClean="0"/>
              <a:t>)</a:t>
            </a:r>
            <a:r>
              <a:rPr lang="en-US" dirty="0" smtClean="0"/>
              <a:t>[</a:t>
            </a:r>
            <a:r>
              <a:rPr lang="en-US" err="1" smtClean="0"/>
              <a:t>new_len</a:t>
            </a:r>
            <a:r>
              <a:rPr lang="en-US" smtClean="0"/>
              <a:t>] = '\</a:t>
            </a:r>
            <a:r>
              <a:rPr lang="en-US" dirty="0"/>
              <a:t>0</a:t>
            </a:r>
            <a:r>
              <a:rPr lang="en-US" dirty="0" smtClean="0"/>
              <a:t>';</a:t>
            </a:r>
            <a:endParaRPr lang="ru-RU" dirty="0" smtClean="0"/>
          </a:p>
          <a:p>
            <a:r>
              <a:rPr lang="ru-RU" smtClean="0"/>
              <a:t>Всего ошибок</a:t>
            </a:r>
            <a:r>
              <a:rPr lang="en-US" smtClean="0"/>
              <a:t>: 1</a:t>
            </a:r>
            <a:endParaRPr lang="ru-RU" dirty="0" smtClean="0"/>
          </a:p>
          <a:p>
            <a:endParaRPr lang="en-US" dirty="0" smtClean="0"/>
          </a:p>
        </p:txBody>
      </p:sp>
      <p:sp>
        <p:nvSpPr>
          <p:cNvPr id="5" name="Rectangle 4"/>
          <p:cNvSpPr/>
          <p:nvPr/>
        </p:nvSpPr>
        <p:spPr>
          <a:xfrm>
            <a:off x="838199" y="1118420"/>
            <a:ext cx="10772955" cy="3139321"/>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int _read_request_body(http_transaction_h http_transaction</a:t>
            </a:r>
            <a:r>
              <a:rPr lang="en-US" sz="2200" dirty="0" smtClean="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char </a:t>
            </a:r>
            <a:r>
              <a:rPr lang="en-US" sz="2200" b="1" smtClean="0">
                <a:solidFill>
                  <a:srgbClr val="00B050"/>
                </a:solidFill>
                <a:latin typeface="Courier New" panose="02070309020205020404" pitchFamily="49" charset="0"/>
                <a:cs typeface="Courier New" panose="02070309020205020404" pitchFamily="49" charset="0"/>
              </a:rPr>
              <a:t>**</a:t>
            </a:r>
            <a:r>
              <a:rPr lang="en-US" sz="2200" b="1" dirty="0">
                <a:solidFill>
                  <a:srgbClr val="00B050"/>
                </a:solidFill>
                <a:latin typeface="Courier New" panose="02070309020205020404" pitchFamily="49" charset="0"/>
                <a:cs typeface="Courier New" panose="02070309020205020404" pitchFamily="49" charset="0"/>
              </a:rPr>
              <a:t>body</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memcpy</a:t>
            </a:r>
            <a:r>
              <a:rPr lang="en-US" sz="2200">
                <a:latin typeface="Courier New" panose="02070309020205020404" pitchFamily="49" charset="0"/>
                <a:cs typeface="Courier New" panose="02070309020205020404" pitchFamily="49" charset="0"/>
              </a:rPr>
              <a:t>(*</a:t>
            </a:r>
            <a:r>
              <a:rPr lang="en-US" sz="2200" smtClean="0">
                <a:latin typeface="Courier New" panose="02070309020205020404" pitchFamily="49" charset="0"/>
                <a:cs typeface="Courier New" panose="02070309020205020404" pitchFamily="49" charset="0"/>
              </a:rPr>
              <a:t>body + curr_len, ptr, body_size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b="1" smtClean="0">
                <a:solidFill>
                  <a:srgbClr val="FF0000"/>
                </a:solidFill>
                <a:latin typeface="Courier New" panose="02070309020205020404" pitchFamily="49" charset="0"/>
                <a:cs typeface="Courier New" panose="02070309020205020404" pitchFamily="49" charset="0"/>
              </a:rPr>
              <a:t>body[new_len] = '\</a:t>
            </a:r>
            <a:r>
              <a:rPr lang="en-US" sz="2200" b="1" dirty="0">
                <a:solidFill>
                  <a:srgbClr val="FF0000"/>
                </a:solidFill>
                <a:latin typeface="Courier New" panose="02070309020205020404" pitchFamily="49" charset="0"/>
                <a:cs typeface="Courier New" panose="02070309020205020404" pitchFamily="49" charset="0"/>
              </a:rPr>
              <a:t>0';</a:t>
            </a:r>
          </a:p>
          <a:p>
            <a:r>
              <a:rPr lang="en-US" sz="2200" smtClean="0">
                <a:latin typeface="Courier New" panose="02070309020205020404" pitchFamily="49" charset="0"/>
                <a:cs typeface="Courier New" panose="02070309020205020404" pitchFamily="49" charset="0"/>
              </a:rPr>
              <a:t>  curr_len = new_len</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sp>
        <p:nvSpPr>
          <p:cNvPr id="7"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111047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a:normAutofit/>
          </a:bodyPr>
          <a:lstStyle/>
          <a:p>
            <a:r>
              <a:rPr lang="en-US" dirty="0" smtClean="0"/>
              <a:t>V547. </a:t>
            </a:r>
            <a:r>
              <a:rPr lang="ru-RU" dirty="0" smtClean="0"/>
              <a:t>Условие всегда </a:t>
            </a:r>
            <a:r>
              <a:rPr lang="en-US" dirty="0" smtClean="0"/>
              <a:t>true/false</a:t>
            </a:r>
            <a:endParaRPr lang="ru-RU" dirty="0"/>
          </a:p>
        </p:txBody>
      </p:sp>
      <p:sp>
        <p:nvSpPr>
          <p:cNvPr id="6" name="Content Placeholder 2"/>
          <p:cNvSpPr txBox="1">
            <a:spLocks/>
          </p:cNvSpPr>
          <p:nvPr/>
        </p:nvSpPr>
        <p:spPr>
          <a:xfrm>
            <a:off x="838199" y="5244860"/>
            <a:ext cx="10515600" cy="16131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V547 Expression 'm_candiPageFirst &lt; 0' is always false. Unsigned type value is never &lt; 0. imi_view_classic.cpp 201</a:t>
            </a:r>
            <a:endParaRPr lang="en-US" dirty="0" smtClean="0"/>
          </a:p>
          <a:p>
            <a:r>
              <a:rPr lang="ru-RU" smtClean="0"/>
              <a:t>Всего ошибок</a:t>
            </a:r>
            <a:r>
              <a:rPr lang="en-US" smtClean="0"/>
              <a:t>: 9</a:t>
            </a:r>
            <a:endParaRPr lang="ru-RU" dirty="0" smtClean="0"/>
          </a:p>
          <a:p>
            <a:endParaRPr lang="en-US" dirty="0" smtClean="0"/>
          </a:p>
        </p:txBody>
      </p:sp>
      <p:sp>
        <p:nvSpPr>
          <p:cNvPr id="5" name="Rectangle 4"/>
          <p:cNvSpPr/>
          <p:nvPr/>
        </p:nvSpPr>
        <p:spPr>
          <a:xfrm>
            <a:off x="838199" y="1118420"/>
            <a:ext cx="10772955" cy="3816429"/>
          </a:xfrm>
          <a:prstGeom prst="rect">
            <a:avLst/>
          </a:prstGeom>
        </p:spPr>
        <p:txBody>
          <a:bodyPr wrap="square">
            <a:spAutoFit/>
          </a:bodyPr>
          <a:lstStyle/>
          <a:p>
            <a:r>
              <a:rPr lang="en-US" sz="2200" b="1" smtClean="0">
                <a:solidFill>
                  <a:srgbClr val="00B050"/>
                </a:solidFill>
                <a:latin typeface="Courier New" panose="02070309020205020404" pitchFamily="49" charset="0"/>
                <a:cs typeface="Courier New" panose="02070309020205020404" pitchFamily="49" charset="0"/>
              </a:rPr>
              <a:t>unsigned m_candiPageFirst</a:t>
            </a:r>
            <a:r>
              <a:rPr lang="en-US" sz="2200" b="1" dirty="0">
                <a:solidFill>
                  <a:srgbClr val="00B050"/>
                </a:solidFill>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bool</a:t>
            </a:r>
          </a:p>
          <a:p>
            <a:r>
              <a:rPr lang="en-US" sz="2200" dirty="0" err="1">
                <a:latin typeface="Courier New" panose="02070309020205020404" pitchFamily="49" charset="0"/>
                <a:cs typeface="Courier New" panose="02070309020205020404" pitchFamily="49" charset="0"/>
              </a:rPr>
              <a:t>CIMIClassicView</a:t>
            </a:r>
            <a:r>
              <a:rPr lang="en-US" sz="2200">
                <a:latin typeface="Courier New" panose="02070309020205020404" pitchFamily="49" charset="0"/>
                <a:cs typeface="Courier New" panose="02070309020205020404" pitchFamily="49" charset="0"/>
              </a:rPr>
              <a:t>::</a:t>
            </a:r>
            <a:r>
              <a:rPr lang="en-US" sz="2200" smtClean="0">
                <a:latin typeface="Courier New" panose="02070309020205020404" pitchFamily="49" charset="0"/>
                <a:cs typeface="Courier New" panose="02070309020205020404" pitchFamily="49" charset="0"/>
              </a:rPr>
              <a:t>onKeyEvent(const CKeyEvent&amp; key</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if (m_candiPageFirst &gt; 0)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m_candiPageFirst -= m_candiWindowSize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if (</a:t>
            </a:r>
            <a:r>
              <a:rPr lang="en-US" sz="2200" b="1" smtClean="0">
                <a:solidFill>
                  <a:srgbClr val="FF0000"/>
                </a:solidFill>
                <a:latin typeface="Courier New" panose="02070309020205020404" pitchFamily="49" charset="0"/>
                <a:cs typeface="Courier New" panose="02070309020205020404" pitchFamily="49" charset="0"/>
              </a:rPr>
              <a:t>m_candiPageFirst &lt; 0</a:t>
            </a:r>
            <a:r>
              <a:rPr lang="en-US" sz="2200" smtClean="0">
                <a:latin typeface="Courier New" panose="02070309020205020404" pitchFamily="49" charset="0"/>
                <a:cs typeface="Courier New" panose="02070309020205020404" pitchFamily="49" charset="0"/>
              </a:rPr>
              <a:t>) m_candiPageFirst = 0</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changeMasks |= CANDIDATE_MASK</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p:txBody>
      </p:sp>
      <p:sp>
        <p:nvSpPr>
          <p:cNvPr id="7"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559716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Цель</a:t>
            </a:r>
            <a:endParaRPr lang="ru-RU" dirty="0"/>
          </a:p>
        </p:txBody>
      </p:sp>
      <p:sp>
        <p:nvSpPr>
          <p:cNvPr id="3" name="Content Placeholder 2"/>
          <p:cNvSpPr>
            <a:spLocks noGrp="1"/>
          </p:cNvSpPr>
          <p:nvPr>
            <p:ph idx="1"/>
          </p:nvPr>
        </p:nvSpPr>
        <p:spPr>
          <a:xfrm>
            <a:off x="838200" y="1808373"/>
            <a:ext cx="10515600" cy="4351338"/>
          </a:xfrm>
        </p:spPr>
        <p:txBody>
          <a:bodyPr/>
          <a:lstStyle/>
          <a:p>
            <a:r>
              <a:rPr lang="ru-RU" dirty="0" smtClean="0"/>
              <a:t>Контрактная работа команды </a:t>
            </a:r>
            <a:r>
              <a:rPr lang="en-US" dirty="0" smtClean="0"/>
              <a:t>PVS-Studio </a:t>
            </a:r>
            <a:r>
              <a:rPr lang="ru-RU" dirty="0" smtClean="0"/>
              <a:t>по исправлению ошибок и регулярному аудиту кода.</a:t>
            </a:r>
            <a:endParaRPr lang="ru-RU" dirty="0"/>
          </a:p>
          <a:p>
            <a:endParaRPr lang="ru-RU" dirty="0" smtClean="0"/>
          </a:p>
          <a:p>
            <a:r>
              <a:rPr lang="ru-RU" dirty="0" smtClean="0"/>
              <a:t>Какие ошибки может находить анализатор </a:t>
            </a:r>
            <a:r>
              <a:rPr lang="en-US" dirty="0" smtClean="0"/>
              <a:t>PVS-Studio?</a:t>
            </a:r>
            <a:endParaRPr lang="en-US" dirty="0"/>
          </a:p>
          <a:p>
            <a:r>
              <a:rPr lang="ru-RU" dirty="0" smtClean="0"/>
              <a:t>Как много ошибок может исправить команда </a:t>
            </a:r>
            <a:r>
              <a:rPr lang="en-US" dirty="0" smtClean="0"/>
              <a:t>PVS-Studio?</a:t>
            </a:r>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303920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a:normAutofit/>
          </a:bodyPr>
          <a:lstStyle/>
          <a:p>
            <a:r>
              <a:rPr lang="en-US" dirty="0" smtClean="0"/>
              <a:t>V5</a:t>
            </a:r>
            <a:r>
              <a:rPr lang="ru-RU" dirty="0" smtClean="0"/>
              <a:t>60</a:t>
            </a:r>
            <a:r>
              <a:rPr lang="en-US" dirty="0" smtClean="0"/>
              <a:t>. </a:t>
            </a:r>
            <a:r>
              <a:rPr lang="ru-RU" dirty="0" smtClean="0"/>
              <a:t>Часть условия всегда </a:t>
            </a:r>
            <a:r>
              <a:rPr lang="en-US" dirty="0" smtClean="0"/>
              <a:t>true/false</a:t>
            </a:r>
            <a:endParaRPr lang="ru-RU" dirty="0"/>
          </a:p>
        </p:txBody>
      </p:sp>
      <p:sp>
        <p:nvSpPr>
          <p:cNvPr id="6" name="Content Placeholder 2"/>
          <p:cNvSpPr txBox="1">
            <a:spLocks/>
          </p:cNvSpPr>
          <p:nvPr/>
        </p:nvSpPr>
        <p:spPr>
          <a:xfrm>
            <a:off x="838199" y="4615132"/>
            <a:ext cx="10515600" cy="22428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V560 A part of conditional expression is always false: val == 1. player_es_push_test.c 284</a:t>
            </a:r>
            <a:endParaRPr lang="en-US" dirty="0" smtClean="0"/>
          </a:p>
          <a:p>
            <a:r>
              <a:rPr lang="ru-RU" smtClean="0"/>
              <a:t>Всего ошибок</a:t>
            </a:r>
            <a:r>
              <a:rPr lang="en-US" smtClean="0"/>
              <a:t>: 2</a:t>
            </a:r>
            <a:endParaRPr lang="ru-RU" dirty="0" smtClean="0"/>
          </a:p>
          <a:p>
            <a:endParaRPr lang="en-US" dirty="0" smtClean="0"/>
          </a:p>
        </p:txBody>
      </p:sp>
      <p:sp>
        <p:nvSpPr>
          <p:cNvPr id="5" name="Rectangle 4"/>
          <p:cNvSpPr/>
          <p:nvPr/>
        </p:nvSpPr>
        <p:spPr>
          <a:xfrm>
            <a:off x="838199" y="1118420"/>
            <a:ext cx="10772955" cy="2800767"/>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unsigned char val, zero_count, i</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val = buffer[0</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while (</a:t>
            </a:r>
            <a:r>
              <a:rPr lang="en-US" sz="2200" b="1" smtClean="0">
                <a:solidFill>
                  <a:srgbClr val="00B050"/>
                </a:solidFill>
                <a:latin typeface="Courier New" panose="02070309020205020404" pitchFamily="49" charset="0"/>
                <a:cs typeface="Courier New" panose="02070309020205020404" pitchFamily="49" charset="0"/>
              </a:rPr>
              <a:t>!</a:t>
            </a:r>
            <a:r>
              <a:rPr lang="en-US" sz="2200" b="1" err="1">
                <a:solidFill>
                  <a:srgbClr val="00B050"/>
                </a:solidFill>
                <a:latin typeface="Courier New" panose="02070309020205020404" pitchFamily="49" charset="0"/>
                <a:cs typeface="Courier New" panose="02070309020205020404" pitchFamily="49" charset="0"/>
              </a:rPr>
              <a:t>val</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if ((zero_count == 2 || zero_count == 3) &amp;&amp; </a:t>
            </a:r>
            <a:r>
              <a:rPr lang="en-US" sz="2200" b="1" smtClean="0">
                <a:solidFill>
                  <a:srgbClr val="FF0000"/>
                </a:solidFill>
                <a:latin typeface="Courier New" panose="02070309020205020404" pitchFamily="49" charset="0"/>
                <a:cs typeface="Courier New" panose="02070309020205020404" pitchFamily="49" charset="0"/>
              </a:rPr>
              <a:t>val == 1</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break</a:t>
            </a:r>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7"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989590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a:normAutofit fontScale="90000"/>
          </a:bodyPr>
          <a:lstStyle/>
          <a:p>
            <a:r>
              <a:rPr lang="en-US" smtClean="0"/>
              <a:t>V572. </a:t>
            </a:r>
            <a:r>
              <a:rPr lang="ru-RU" smtClean="0"/>
              <a:t>Путаница с типами создаваемых и уничтожаемых объектов</a:t>
            </a:r>
            <a:endParaRPr lang="ru-RU" dirty="0"/>
          </a:p>
        </p:txBody>
      </p:sp>
      <p:sp>
        <p:nvSpPr>
          <p:cNvPr id="6" name="Content Placeholder 2"/>
          <p:cNvSpPr txBox="1">
            <a:spLocks/>
          </p:cNvSpPr>
          <p:nvPr/>
        </p:nvSpPr>
        <p:spPr>
          <a:xfrm>
            <a:off x="838200" y="1354349"/>
            <a:ext cx="10515600" cy="5865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smtClean="0"/>
              <a:t>Есть три структуры, никак не связанные между собой</a:t>
            </a:r>
            <a:r>
              <a:rPr lang="en-US" dirty="0" smtClean="0"/>
              <a:t>:</a:t>
            </a:r>
            <a:endParaRPr lang="ru-RU" dirty="0" smtClean="0"/>
          </a:p>
          <a:p>
            <a:endParaRPr lang="en-US" dirty="0" smtClean="0"/>
          </a:p>
        </p:txBody>
      </p:sp>
      <p:sp>
        <p:nvSpPr>
          <p:cNvPr id="7" name="Rectangle 6"/>
          <p:cNvSpPr/>
          <p:nvPr/>
        </p:nvSpPr>
        <p:spPr>
          <a:xfrm>
            <a:off x="838200" y="2015567"/>
            <a:ext cx="4699958" cy="1785104"/>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struct </a:t>
            </a:r>
            <a:r>
              <a:rPr lang="en-US" sz="2200" b="1" smtClean="0">
                <a:latin typeface="Courier New" panose="02070309020205020404" pitchFamily="49" charset="0"/>
                <a:cs typeface="Courier New" panose="02070309020205020404" pitchFamily="49" charset="0"/>
              </a:rPr>
              <a:t>sockaddr_un</a:t>
            </a:r>
            <a:endParaRPr lang="en-US" sz="2200" b="1"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sa_family_t sun_family</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char sun_path[108</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p:txBody>
      </p:sp>
      <p:sp>
        <p:nvSpPr>
          <p:cNvPr id="8" name="Rectangle 7"/>
          <p:cNvSpPr/>
          <p:nvPr/>
        </p:nvSpPr>
        <p:spPr>
          <a:xfrm>
            <a:off x="6462623" y="2015567"/>
            <a:ext cx="4699958" cy="1785104"/>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struct </a:t>
            </a:r>
            <a:r>
              <a:rPr lang="en-US" sz="2200" b="1" smtClean="0">
                <a:latin typeface="Courier New" panose="02070309020205020404" pitchFamily="49" charset="0"/>
                <a:cs typeface="Courier New" panose="02070309020205020404" pitchFamily="49" charset="0"/>
              </a:rPr>
              <a:t>sockaddr</a:t>
            </a:r>
            <a:endParaRPr lang="en-US" sz="2200" b="1"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sa_family_t sa_family</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char sa_data[14</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p:txBody>
      </p:sp>
      <p:sp>
        <p:nvSpPr>
          <p:cNvPr id="9" name="Rectangle 8"/>
          <p:cNvSpPr/>
          <p:nvPr/>
        </p:nvSpPr>
        <p:spPr>
          <a:xfrm>
            <a:off x="838200" y="3987438"/>
            <a:ext cx="10515600" cy="2800767"/>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struct </a:t>
            </a:r>
            <a:r>
              <a:rPr lang="en-US" sz="2200" b="1" smtClean="0">
                <a:latin typeface="Courier New" panose="02070309020205020404" pitchFamily="49" charset="0"/>
                <a:cs typeface="Courier New" panose="02070309020205020404" pitchFamily="49" charset="0"/>
              </a:rPr>
              <a:t>sockaddr_in</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sa_family_t sin_family</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in_port_t sin_port</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struct in_addr sin_addr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unsigned char sin_zero[sizeof (struct sockaddr)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(sizeof (unsigned short int)) - sizeof (</a:t>
            </a:r>
            <a:r>
              <a:rPr lang="en-US" sz="2200" err="1">
                <a:latin typeface="Courier New" panose="02070309020205020404" pitchFamily="49" charset="0"/>
                <a:cs typeface="Courier New" panose="02070309020205020404" pitchFamily="49" charset="0"/>
              </a:rPr>
              <a:t>in_port_t</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sizeof (struct in_addr</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p:txBody>
      </p:sp>
      <p:sp>
        <p:nvSpPr>
          <p:cNvPr id="10"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271973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63417"/>
          </a:xfrm>
          <a:prstGeom prst="rect">
            <a:avLst/>
          </a:prstGeom>
        </p:spPr>
        <p:txBody>
          <a:bodyPr wrap="square">
            <a:spAutoFit/>
          </a:bodyPr>
          <a:lstStyle/>
          <a:p>
            <a:r>
              <a:rPr lang="en-US" sz="2000" smtClean="0">
                <a:latin typeface="Courier New" panose="02070309020205020404" pitchFamily="49" charset="0"/>
                <a:cs typeface="Courier New" panose="02070309020205020404" pitchFamily="49" charset="0"/>
              </a:rPr>
              <a:t>class SocketAddress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SocketAddressImpl</a:t>
            </a:r>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a:t>
            </a:r>
            <a:r>
              <a:rPr lang="en-US" sz="2000" b="1" smtClean="0">
                <a:solidFill>
                  <a:srgbClr val="FF0000"/>
                </a:solidFill>
                <a:latin typeface="Courier New" panose="02070309020205020404" pitchFamily="49" charset="0"/>
                <a:cs typeface="Courier New" panose="02070309020205020404" pitchFamily="49" charset="0"/>
              </a:rPr>
              <a:t>struct </a:t>
            </a:r>
            <a:r>
              <a:rPr lang="en-US" sz="2000" b="1" smtClean="0">
                <a:solidFill>
                  <a:srgbClr val="002060"/>
                </a:solidFill>
                <a:latin typeface="Courier New" panose="02070309020205020404" pitchFamily="49" charset="0"/>
                <a:cs typeface="Courier New" panose="02070309020205020404" pitchFamily="49" charset="0"/>
              </a:rPr>
              <a:t>sockaddr</a:t>
            </a:r>
            <a:r>
              <a:rPr lang="en-US" sz="2000" b="1" smtClean="0">
                <a:solidFill>
                  <a:srgbClr val="FF0000"/>
                </a:solidFill>
                <a:latin typeface="Courier New" panose="02070309020205020404" pitchFamily="49" charset="0"/>
                <a:cs typeface="Courier New" panose="02070309020205020404" pitchFamily="49" charset="0"/>
              </a:rPr>
              <a:t> *</a:t>
            </a:r>
            <a:r>
              <a:rPr lang="en-US" sz="2000" b="1" dirty="0" err="1">
                <a:solidFill>
                  <a:srgbClr val="FF0000"/>
                </a:solidFill>
                <a:latin typeface="Courier New" panose="02070309020205020404" pitchFamily="49" charset="0"/>
                <a:cs typeface="Courier New" panose="02070309020205020404" pitchFamily="49" charset="0"/>
              </a:rPr>
              <a:t>m_data</a:t>
            </a:r>
            <a:r>
              <a:rPr lang="en-US" sz="2000" b="1" dirty="0">
                <a:solidFill>
                  <a:srgbClr val="FF0000"/>
                </a:solidFill>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SocketAddressImpl (const SocketAddressImpl &amp;</a:t>
            </a:r>
            <a:r>
              <a:rPr lang="en-US" sz="2000" dirty="0">
                <a:latin typeface="Courier New" panose="02070309020205020404" pitchFamily="49" charset="0"/>
                <a:cs typeface="Courier New" panose="02070309020205020404" pitchFamily="49" charset="0"/>
              </a:rPr>
              <a:t>other)</a:t>
            </a:r>
          </a:p>
          <a:p>
            <a:r>
              <a:rPr lang="en-US" sz="200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case SCIM_SOCKET_LOCAL</a:t>
            </a:r>
            <a:r>
              <a:rPr lang="en-US" sz="2000" dirty="0">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a:t>
            </a:r>
            <a:r>
              <a:rPr lang="en-US" sz="2000" b="1" smtClean="0">
                <a:solidFill>
                  <a:srgbClr val="FF0000"/>
                </a:solidFill>
                <a:latin typeface="Courier New" panose="02070309020205020404" pitchFamily="49" charset="0"/>
                <a:cs typeface="Courier New" panose="02070309020205020404" pitchFamily="49" charset="0"/>
              </a:rPr>
              <a:t>m_data = (struct sockaddr*) new struct </a:t>
            </a:r>
            <a:r>
              <a:rPr lang="en-US" sz="2000" b="1" smtClean="0">
                <a:solidFill>
                  <a:srgbClr val="002060"/>
                </a:solidFill>
                <a:latin typeface="Courier New" panose="02070309020205020404" pitchFamily="49" charset="0"/>
                <a:cs typeface="Courier New" panose="02070309020205020404" pitchFamily="49" charset="0"/>
              </a:rPr>
              <a:t>sockaddr_un</a:t>
            </a:r>
            <a:r>
              <a:rPr lang="en-US" sz="2000" b="1" dirty="0" smtClean="0">
                <a:solidFill>
                  <a:srgbClr val="FF0000"/>
                </a:solidFill>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len = sizeof (</a:t>
            </a:r>
            <a:r>
              <a:rPr lang="en-US" sz="2000" dirty="0" err="1">
                <a:latin typeface="Courier New" panose="02070309020205020404" pitchFamily="49" charset="0"/>
                <a:cs typeface="Courier New" panose="02070309020205020404" pitchFamily="49" charset="0"/>
              </a:rPr>
              <a:t>sockaddr_un</a:t>
            </a:r>
            <a:r>
              <a:rPr lang="en-US" sz="2000" dirty="0">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break</a:t>
            </a:r>
            <a:r>
              <a:rPr lang="en-US" sz="2000" dirty="0">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case SCIM_SOCKET_INET</a:t>
            </a:r>
            <a:r>
              <a:rPr lang="en-US" sz="2000" dirty="0">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a:t>
            </a:r>
            <a:r>
              <a:rPr lang="en-US" sz="2000" b="1" smtClean="0">
                <a:solidFill>
                  <a:srgbClr val="FF0000"/>
                </a:solidFill>
                <a:latin typeface="Courier New" panose="02070309020205020404" pitchFamily="49" charset="0"/>
                <a:cs typeface="Courier New" panose="02070309020205020404" pitchFamily="49" charset="0"/>
              </a:rPr>
              <a:t>m_data = (struct sockaddr*) new struct </a:t>
            </a:r>
            <a:r>
              <a:rPr lang="en-US" sz="2000" b="1" smtClean="0">
                <a:solidFill>
                  <a:srgbClr val="002060"/>
                </a:solidFill>
                <a:latin typeface="Courier New" panose="02070309020205020404" pitchFamily="49" charset="0"/>
                <a:cs typeface="Courier New" panose="02070309020205020404" pitchFamily="49" charset="0"/>
              </a:rPr>
              <a:t>sockaddr_in</a:t>
            </a:r>
            <a:r>
              <a:rPr lang="en-US" sz="2000" b="1" dirty="0" smtClean="0">
                <a:solidFill>
                  <a:srgbClr val="FF0000"/>
                </a:solidFill>
                <a:latin typeface="Courier New" panose="02070309020205020404" pitchFamily="49" charset="0"/>
                <a:cs typeface="Courier New" panose="02070309020205020404" pitchFamily="49" charset="0"/>
              </a:rPr>
              <a:t>;</a:t>
            </a:r>
            <a:endParaRPr lang="en-US" sz="2000" b="1" dirty="0">
              <a:solidFill>
                <a:srgbClr val="FF0000"/>
              </a:solidFill>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len = sizeof (</a:t>
            </a:r>
            <a:r>
              <a:rPr lang="en-US" sz="2000" dirty="0" err="1">
                <a:latin typeface="Courier New" panose="02070309020205020404" pitchFamily="49" charset="0"/>
                <a:cs typeface="Courier New" panose="02070309020205020404" pitchFamily="49" charset="0"/>
              </a:rPr>
              <a:t>sockaddr_in</a:t>
            </a:r>
            <a:r>
              <a:rPr lang="en-US" sz="2000" dirty="0">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break</a:t>
            </a:r>
            <a:r>
              <a:rPr lang="en-US" sz="2000" dirty="0">
                <a:latin typeface="Courier New" panose="02070309020205020404" pitchFamily="49" charset="0"/>
                <a:cs typeface="Courier New" panose="02070309020205020404" pitchFamily="49" charset="0"/>
              </a:rPr>
              <a:t>;</a:t>
            </a:r>
          </a:p>
          <a:p>
            <a:r>
              <a:rPr lang="en-US" sz="200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endParaRPr lang="en-US" sz="2000" dirty="0">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~SocketAddressImpl () {</a:t>
            </a:r>
            <a:endParaRPr lang="en-US" sz="2000" dirty="0">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if (</a:t>
            </a:r>
            <a:r>
              <a:rPr lang="en-US" sz="2000" err="1">
                <a:latin typeface="Courier New" panose="02070309020205020404" pitchFamily="49" charset="0"/>
                <a:cs typeface="Courier New" panose="02070309020205020404" pitchFamily="49" charset="0"/>
              </a:rPr>
              <a:t>m_data</a:t>
            </a:r>
            <a:r>
              <a:rPr lang="en-US" sz="2000" smtClean="0">
                <a:latin typeface="Courier New" panose="02070309020205020404" pitchFamily="49" charset="0"/>
                <a:cs typeface="Courier New" panose="02070309020205020404" pitchFamily="49" charset="0"/>
              </a:rPr>
              <a:t>) </a:t>
            </a:r>
            <a:r>
              <a:rPr lang="en-US" sz="2000" b="1" smtClean="0">
                <a:solidFill>
                  <a:srgbClr val="FF0000"/>
                </a:solidFill>
                <a:latin typeface="Courier New" panose="02070309020205020404" pitchFamily="49" charset="0"/>
                <a:cs typeface="Courier New" panose="02070309020205020404" pitchFamily="49" charset="0"/>
              </a:rPr>
              <a:t>delete m_data</a:t>
            </a:r>
            <a:r>
              <a:rPr lang="en-US" sz="2000" dirty="0" smtClean="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a:p>
            <a:r>
              <a:rPr lang="en-US" sz="200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a:t>
            </a:r>
          </a:p>
        </p:txBody>
      </p:sp>
      <p:sp>
        <p:nvSpPr>
          <p:cNvPr id="3"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62269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ru-RU" dirty="0" smtClean="0"/>
              <a:t>Предупреждения</a:t>
            </a:r>
            <a:r>
              <a:rPr lang="en-US" dirty="0" smtClean="0"/>
              <a:t>:</a:t>
            </a:r>
          </a:p>
          <a:p>
            <a:pPr lvl="1"/>
            <a:r>
              <a:rPr lang="en-US" smtClean="0"/>
              <a:t>V572 It is odd that the object which was created using 'new' operator is immediately cast to another type. scim_socket.cpp 136</a:t>
            </a:r>
            <a:endParaRPr lang="en-US" dirty="0"/>
          </a:p>
          <a:p>
            <a:pPr lvl="1"/>
            <a:r>
              <a:rPr lang="en-US" smtClean="0"/>
              <a:t>V572 It is odd that the object which was created using 'new' operator is immediately cast to another type. scim_socket.cpp 140</a:t>
            </a:r>
            <a:endParaRPr lang="en-US" dirty="0"/>
          </a:p>
          <a:p>
            <a:r>
              <a:rPr lang="ru-RU" smtClean="0"/>
              <a:t>Всего ошибок</a:t>
            </a:r>
            <a:r>
              <a:rPr lang="en-US" smtClean="0"/>
              <a:t>: 4</a:t>
            </a:r>
            <a:endParaRPr lang="en-US" dirty="0" smtClean="0"/>
          </a:p>
          <a:p>
            <a:pPr lvl="1"/>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5696757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smtClean="0"/>
              <a:t>V595. </a:t>
            </a:r>
            <a:r>
              <a:rPr lang="ru-RU" smtClean="0"/>
              <a:t>Проверка указателя выполняется уже после его разыменования</a:t>
            </a:r>
            <a:endParaRPr lang="ru-RU" dirty="0"/>
          </a:p>
        </p:txBody>
      </p:sp>
      <p:sp>
        <p:nvSpPr>
          <p:cNvPr id="3" name="Content Placeholder 2"/>
          <p:cNvSpPr>
            <a:spLocks noGrp="1"/>
          </p:cNvSpPr>
          <p:nvPr>
            <p:ph idx="1"/>
          </p:nvPr>
        </p:nvSpPr>
        <p:spPr>
          <a:xfrm>
            <a:off x="5572664" y="4865298"/>
            <a:ext cx="6619336" cy="1992702"/>
          </a:xfrm>
        </p:spPr>
        <p:txBody>
          <a:bodyPr>
            <a:normAutofit/>
          </a:bodyPr>
          <a:lstStyle/>
          <a:p>
            <a:r>
              <a:rPr lang="en-US" smtClean="0"/>
              <a:t>V595 The 'priv' pointer was utilized before it was verified against nullptr. Check lines: 110, 114. view_generic_popup.c 110</a:t>
            </a:r>
            <a:endParaRPr lang="ru-RU" dirty="0" smtClean="0"/>
          </a:p>
          <a:p>
            <a:r>
              <a:rPr lang="ru-RU" smtClean="0"/>
              <a:t>Всего ошибок</a:t>
            </a:r>
            <a:r>
              <a:rPr lang="en-US" smtClean="0"/>
              <a:t>: 5</a:t>
            </a:r>
            <a:endParaRPr lang="ru-RU" dirty="0"/>
          </a:p>
        </p:txBody>
      </p:sp>
      <p:sp>
        <p:nvSpPr>
          <p:cNvPr id="4" name="Rectangle 3"/>
          <p:cNvSpPr/>
          <p:nvPr/>
        </p:nvSpPr>
        <p:spPr>
          <a:xfrm>
            <a:off x="362309" y="1489356"/>
            <a:ext cx="11654287" cy="4293483"/>
          </a:xfrm>
          <a:prstGeom prst="rect">
            <a:avLst/>
          </a:prstGeom>
        </p:spPr>
        <p:txBody>
          <a:bodyPr wrap="square">
            <a:spAutoFit/>
          </a:bodyPr>
          <a:lstStyle/>
          <a:p>
            <a:r>
              <a:rPr lang="en-US" sz="2100" smtClean="0">
                <a:latin typeface="Courier New" panose="02070309020205020404" pitchFamily="49" charset="0"/>
                <a:cs typeface="Courier New" panose="02070309020205020404" pitchFamily="49" charset="0"/>
              </a:rPr>
              <a:t>static void _show(void *</a:t>
            </a:r>
            <a:r>
              <a:rPr lang="en-US" sz="2100" dirty="0">
                <a:latin typeface="Courier New" panose="02070309020205020404" pitchFamily="49" charset="0"/>
                <a:cs typeface="Courier New" panose="02070309020205020404" pitchFamily="49" charset="0"/>
              </a:rPr>
              <a:t>data)</a:t>
            </a:r>
          </a:p>
          <a:p>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SETTING_TRACE_BEGIN</a:t>
            </a:r>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struct _priv *priv = (struct _priv *)</a:t>
            </a:r>
            <a:r>
              <a:rPr lang="en-US" sz="2100" dirty="0">
                <a:latin typeface="Courier New" panose="02070309020205020404" pitchFamily="49" charset="0"/>
                <a:cs typeface="Courier New" panose="02070309020205020404" pitchFamily="49" charset="0"/>
              </a:rPr>
              <a:t>data;</a:t>
            </a:r>
          </a:p>
          <a:p>
            <a:r>
              <a:rPr lang="en-US" sz="2100" smtClean="0">
                <a:latin typeface="Courier New" panose="02070309020205020404" pitchFamily="49" charset="0"/>
                <a:cs typeface="Courier New" panose="02070309020205020404" pitchFamily="49" charset="0"/>
              </a:rPr>
              <a:t>  Eina_List *children = elm_box_children_get(</a:t>
            </a:r>
            <a:r>
              <a:rPr lang="en-US" sz="2100" b="1" smtClean="0">
                <a:solidFill>
                  <a:srgbClr val="FF0000"/>
                </a:solidFill>
                <a:latin typeface="Courier New" panose="02070309020205020404" pitchFamily="49" charset="0"/>
                <a:cs typeface="Courier New" panose="02070309020205020404" pitchFamily="49" charset="0"/>
              </a:rPr>
              <a:t>priv-</a:t>
            </a:r>
            <a:r>
              <a:rPr lang="en-US" sz="2100" b="1" dirty="0">
                <a:solidFill>
                  <a:srgbClr val="FF0000"/>
                </a:solidFill>
                <a:latin typeface="Courier New" panose="02070309020205020404" pitchFamily="49" charset="0"/>
                <a:cs typeface="Courier New" panose="02070309020205020404" pitchFamily="49" charset="0"/>
              </a:rPr>
              <a:t>&gt;box</a:t>
            </a:r>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Evas_Object *first = eina_list_data_get(children</a:t>
            </a:r>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Evas_Object *selected = eina_list_nth(children</a:t>
            </a:r>
            <a:r>
              <a:rPr lang="en-US" sz="2100" dirty="0" smtClean="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a:t>
            </a:r>
            <a:r>
              <a:rPr lang="en-US" sz="2100" b="1" smtClean="0">
                <a:solidFill>
                  <a:srgbClr val="FF0000"/>
                </a:solidFill>
                <a:latin typeface="Courier New" panose="02070309020205020404" pitchFamily="49" charset="0"/>
                <a:cs typeface="Courier New" panose="02070309020205020404" pitchFamily="49" charset="0"/>
              </a:rPr>
              <a:t>priv-</a:t>
            </a:r>
            <a:r>
              <a:rPr lang="en-US" sz="2100" b="1" dirty="0">
                <a:solidFill>
                  <a:srgbClr val="FF0000"/>
                </a:solidFill>
                <a:latin typeface="Courier New" panose="02070309020205020404" pitchFamily="49" charset="0"/>
                <a:cs typeface="Courier New" panose="02070309020205020404" pitchFamily="49" charset="0"/>
              </a:rPr>
              <a:t>&gt;</a:t>
            </a:r>
            <a:r>
              <a:rPr lang="en-US" sz="2100" b="1" dirty="0" err="1">
                <a:solidFill>
                  <a:srgbClr val="FF0000"/>
                </a:solidFill>
                <a:latin typeface="Courier New" panose="02070309020205020404" pitchFamily="49" charset="0"/>
                <a:cs typeface="Courier New" panose="02070309020205020404" pitchFamily="49" charset="0"/>
              </a:rPr>
              <a:t>item_selected_on_show</a:t>
            </a:r>
            <a:r>
              <a:rPr lang="en-US" sz="2100" dirty="0">
                <a:latin typeface="Courier New" panose="02070309020205020404" pitchFamily="49" charset="0"/>
                <a:cs typeface="Courier New" panose="02070309020205020404" pitchFamily="49" charset="0"/>
              </a:rPr>
              <a:t>);</a:t>
            </a:r>
          </a:p>
          <a:p>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if (</a:t>
            </a:r>
            <a:r>
              <a:rPr lang="en-US" sz="2100" b="1" smtClean="0">
                <a:solidFill>
                  <a:srgbClr val="FF0000"/>
                </a:solidFill>
                <a:latin typeface="Courier New" panose="02070309020205020404" pitchFamily="49" charset="0"/>
                <a:cs typeface="Courier New" panose="02070309020205020404" pitchFamily="49" charset="0"/>
              </a:rPr>
              <a:t>!</a:t>
            </a:r>
            <a:r>
              <a:rPr lang="en-US" sz="2100" b="1" err="1">
                <a:solidFill>
                  <a:srgbClr val="FF0000"/>
                </a:solidFill>
                <a:latin typeface="Courier New" panose="02070309020205020404" pitchFamily="49" charset="0"/>
                <a:cs typeface="Courier New" panose="02070309020205020404" pitchFamily="49" charset="0"/>
              </a:rPr>
              <a:t>priv</a:t>
            </a:r>
            <a:r>
              <a:rPr lang="en-US" sz="2100" smtClean="0">
                <a:latin typeface="Courier New" panose="02070309020205020404" pitchFamily="49" charset="0"/>
                <a:cs typeface="Courier New" panose="02070309020205020404" pitchFamily="49" charset="0"/>
              </a:rPr>
              <a:t>) {</a:t>
            </a:r>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_</a:t>
            </a:r>
            <a:r>
              <a:rPr lang="en-US" sz="2100" dirty="0">
                <a:latin typeface="Courier New" panose="02070309020205020404" pitchFamily="49" charset="0"/>
                <a:cs typeface="Courier New" panose="02070309020205020404" pitchFamily="49" charset="0"/>
              </a:rPr>
              <a:t>ERR</a:t>
            </a:r>
            <a:r>
              <a:rPr lang="en-US" sz="2100">
                <a:latin typeface="Courier New" panose="02070309020205020404" pitchFamily="49" charset="0"/>
                <a:cs typeface="Courier New" panose="02070309020205020404" pitchFamily="49" charset="0"/>
              </a:rPr>
              <a:t>("</a:t>
            </a:r>
            <a:r>
              <a:rPr lang="en-US" sz="2100" smtClean="0">
                <a:latin typeface="Courier New" panose="02070309020205020404" pitchFamily="49" charset="0"/>
                <a:cs typeface="Courier New" panose="02070309020205020404" pitchFamily="49" charset="0"/>
              </a:rPr>
              <a:t>Invalid parameter</a:t>
            </a:r>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return</a:t>
            </a:r>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a:t>
            </a:r>
            <a:endParaRPr lang="en-US" sz="21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303461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smtClean="0"/>
              <a:t>V597. </a:t>
            </a:r>
            <a:r>
              <a:rPr lang="ru-RU" smtClean="0"/>
              <a:t>Не затираются приватные данные</a:t>
            </a:r>
            <a:endParaRPr lang="ru-RU" dirty="0"/>
          </a:p>
        </p:txBody>
      </p:sp>
      <p:sp>
        <p:nvSpPr>
          <p:cNvPr id="3" name="Content Placeholder 2"/>
          <p:cNvSpPr>
            <a:spLocks noGrp="1"/>
          </p:cNvSpPr>
          <p:nvPr>
            <p:ph idx="1"/>
          </p:nvPr>
        </p:nvSpPr>
        <p:spPr>
          <a:xfrm>
            <a:off x="838200" y="4459857"/>
            <a:ext cx="10669438" cy="1992702"/>
          </a:xfrm>
        </p:spPr>
        <p:txBody>
          <a:bodyPr>
            <a:normAutofit/>
          </a:bodyPr>
          <a:lstStyle/>
          <a:p>
            <a:r>
              <a:rPr lang="en-US" smtClean="0"/>
              <a:t>V597 The compiler could delete the 'memset' function call, which is used to flush 'finalcount' buffer. The memset_s() function should be used to erase the private data. wifi_generate_pin.c 185</a:t>
            </a:r>
            <a:endParaRPr lang="ru-RU" dirty="0" smtClean="0"/>
          </a:p>
          <a:p>
            <a:r>
              <a:rPr lang="ru-RU" smtClean="0"/>
              <a:t>Всего ошибок</a:t>
            </a:r>
            <a:r>
              <a:rPr lang="en-US" smtClean="0"/>
              <a:t>: 1</a:t>
            </a:r>
            <a:endParaRPr lang="ru-RU" dirty="0"/>
          </a:p>
        </p:txBody>
      </p:sp>
      <p:sp>
        <p:nvSpPr>
          <p:cNvPr id="4" name="Rectangle 3"/>
          <p:cNvSpPr/>
          <p:nvPr/>
        </p:nvSpPr>
        <p:spPr>
          <a:xfrm>
            <a:off x="838200" y="1489356"/>
            <a:ext cx="11178396" cy="2677656"/>
          </a:xfrm>
          <a:prstGeom prst="rect">
            <a:avLst/>
          </a:prstGeom>
        </p:spPr>
        <p:txBody>
          <a:bodyPr wrap="square">
            <a:spAutoFit/>
          </a:bodyPr>
          <a:lstStyle/>
          <a:p>
            <a:r>
              <a:rPr lang="en-US" sz="2100" smtClean="0">
                <a:latin typeface="Courier New" panose="02070309020205020404" pitchFamily="49" charset="0"/>
                <a:cs typeface="Courier New" panose="02070309020205020404" pitchFamily="49" charset="0"/>
              </a:rPr>
              <a:t>static void SHA1Final(unsigned char digest[20], SHA1_CTX* context</a:t>
            </a:r>
            <a:r>
              <a:rPr lang="en-US" sz="2100" dirty="0">
                <a:latin typeface="Courier New" panose="02070309020205020404" pitchFamily="49" charset="0"/>
                <a:cs typeface="Courier New" panose="02070309020205020404" pitchFamily="49" charset="0"/>
              </a:rPr>
              <a:t>)</a:t>
            </a:r>
          </a:p>
          <a:p>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u32 i</a:t>
            </a:r>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unsigned char finalcount[8</a:t>
            </a:r>
            <a:r>
              <a:rPr lang="en-US" sz="2100" dirty="0" smtClean="0">
                <a:latin typeface="Courier New" panose="02070309020205020404" pitchFamily="49" charset="0"/>
                <a:cs typeface="Courier New" panose="02070309020205020404" pitchFamily="49" charset="0"/>
              </a:rPr>
              <a:t>];</a:t>
            </a:r>
            <a:endParaRPr lang="ru-RU" sz="2100" dirty="0" smtClean="0">
              <a:latin typeface="Courier New" panose="02070309020205020404" pitchFamily="49" charset="0"/>
              <a:cs typeface="Courier New" panose="02070309020205020404" pitchFamily="49" charset="0"/>
            </a:endParaRPr>
          </a:p>
          <a:p>
            <a:r>
              <a:rPr lang="ru-RU" sz="2100" smtClean="0">
                <a:latin typeface="Courier New" panose="02070309020205020404" pitchFamily="49" charset="0"/>
                <a:cs typeface="Courier New" panose="02070309020205020404" pitchFamily="49" charset="0"/>
              </a:rPr>
              <a:t>  ....</a:t>
            </a:r>
            <a:endParaRPr lang="ru-RU" sz="2100" dirty="0" smtClean="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a:t>
            </a:r>
            <a:r>
              <a:rPr lang="ru-RU" sz="2100" smtClean="0">
                <a:latin typeface="Courier New" panose="02070309020205020404" pitchFamily="49" charset="0"/>
                <a:cs typeface="Courier New" panose="02070309020205020404" pitchFamily="49" charset="0"/>
              </a:rPr>
              <a:t> </a:t>
            </a:r>
            <a:r>
              <a:rPr lang="en-US" sz="2100" smtClean="0">
                <a:latin typeface="Courier New" panose="02070309020205020404" pitchFamily="49" charset="0"/>
                <a:cs typeface="Courier New" panose="02070309020205020404" pitchFamily="49" charset="0"/>
              </a:rPr>
              <a:t>memset(context-</a:t>
            </a:r>
            <a:r>
              <a:rPr lang="en-US" sz="2100" dirty="0">
                <a:latin typeface="Courier New" panose="02070309020205020404" pitchFamily="49" charset="0"/>
                <a:cs typeface="Courier New" panose="02070309020205020404" pitchFamily="49" charset="0"/>
              </a:rPr>
              <a:t>&gt;</a:t>
            </a:r>
            <a:r>
              <a:rPr lang="en-US" sz="2100">
                <a:latin typeface="Courier New" panose="02070309020205020404" pitchFamily="49" charset="0"/>
                <a:cs typeface="Courier New" panose="02070309020205020404" pitchFamily="49" charset="0"/>
              </a:rPr>
              <a:t>count</a:t>
            </a:r>
            <a:r>
              <a:rPr lang="en-US" sz="2100" smtClean="0">
                <a:latin typeface="Courier New" panose="02070309020205020404" pitchFamily="49" charset="0"/>
                <a:cs typeface="Courier New" panose="02070309020205020404" pitchFamily="49" charset="0"/>
              </a:rPr>
              <a:t>, 0, 8</a:t>
            </a:r>
            <a:r>
              <a:rPr lang="en-US" sz="2100" dirty="0">
                <a:latin typeface="Courier New" panose="02070309020205020404" pitchFamily="49" charset="0"/>
                <a:cs typeface="Courier New" panose="02070309020205020404" pitchFamily="49" charset="0"/>
              </a:rPr>
              <a:t>);</a:t>
            </a:r>
          </a:p>
          <a:p>
            <a:r>
              <a:rPr lang="en-US" sz="2100" smtClean="0">
                <a:latin typeface="Courier New" panose="02070309020205020404" pitchFamily="49" charset="0"/>
                <a:cs typeface="Courier New" panose="02070309020205020404" pitchFamily="49" charset="0"/>
              </a:rPr>
              <a:t>  </a:t>
            </a:r>
            <a:r>
              <a:rPr lang="en-US" sz="2100" b="1" smtClean="0">
                <a:solidFill>
                  <a:srgbClr val="FF0000"/>
                </a:solidFill>
                <a:latin typeface="Courier New" panose="02070309020205020404" pitchFamily="49" charset="0"/>
                <a:cs typeface="Courier New" panose="02070309020205020404" pitchFamily="49" charset="0"/>
              </a:rPr>
              <a:t>memset(finalcount, 0, 8</a:t>
            </a:r>
            <a:r>
              <a:rPr lang="en-US" sz="2100" b="1" dirty="0" smtClean="0">
                <a:solidFill>
                  <a:srgbClr val="FF0000"/>
                </a:solidFill>
                <a:latin typeface="Courier New" panose="02070309020205020404" pitchFamily="49" charset="0"/>
                <a:cs typeface="Courier New" panose="02070309020205020404" pitchFamily="49" charset="0"/>
              </a:rPr>
              <a:t>);</a:t>
            </a:r>
            <a:endParaRPr lang="en-US" sz="2100" b="1" dirty="0">
              <a:solidFill>
                <a:srgbClr val="FF0000"/>
              </a:solidFill>
              <a:latin typeface="Courier New" panose="02070309020205020404" pitchFamily="49" charset="0"/>
              <a:cs typeface="Courier New" panose="02070309020205020404" pitchFamily="49" charset="0"/>
            </a:endParaRPr>
          </a:p>
          <a:p>
            <a:r>
              <a:rPr lang="en-US" sz="2100" dirty="0">
                <a:latin typeface="Courier New" panose="02070309020205020404" pitchFamily="49" charset="0"/>
                <a:cs typeface="Courier New" panose="02070309020205020404" pitchFamily="49" charset="0"/>
              </a:rPr>
              <a:t>}</a:t>
            </a:r>
            <a:endParaRPr lang="ru-RU" sz="21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908725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dirty="0" smtClean="0"/>
              <a:t>V</a:t>
            </a:r>
            <a:r>
              <a:rPr lang="ru-RU" smtClean="0"/>
              <a:t>611</a:t>
            </a:r>
            <a:r>
              <a:rPr lang="en-US" smtClean="0"/>
              <a:t>. </a:t>
            </a:r>
            <a:r>
              <a:rPr lang="ru-RU" smtClean="0"/>
              <a:t>Путаница с выделением и освобождением памяти</a:t>
            </a:r>
            <a:endParaRPr lang="ru-RU" dirty="0"/>
          </a:p>
        </p:txBody>
      </p:sp>
      <p:sp>
        <p:nvSpPr>
          <p:cNvPr id="3" name="Content Placeholder 2"/>
          <p:cNvSpPr>
            <a:spLocks noGrp="1"/>
          </p:cNvSpPr>
          <p:nvPr>
            <p:ph idx="1"/>
          </p:nvPr>
        </p:nvSpPr>
        <p:spPr>
          <a:xfrm>
            <a:off x="838199" y="4873926"/>
            <a:ext cx="10515600" cy="1648094"/>
          </a:xfrm>
        </p:spPr>
        <p:txBody>
          <a:bodyPr>
            <a:normAutofit lnSpcReduction="10000"/>
          </a:bodyPr>
          <a:lstStyle/>
          <a:p>
            <a:r>
              <a:rPr lang="en-US" smtClean="0"/>
              <a:t>V611 The memory was allocated using 'alloca' function but was released using the 'free' function. Consider inspecting operation logics behind the 'full_path' variable. setting-ringtone-remove.c 88</a:t>
            </a:r>
            <a:endParaRPr lang="ru-RU" dirty="0" smtClean="0"/>
          </a:p>
          <a:p>
            <a:r>
              <a:rPr lang="ru-RU" smtClean="0"/>
              <a:t>Всего ошибок</a:t>
            </a:r>
            <a:r>
              <a:rPr lang="en-US" smtClean="0"/>
              <a:t>: 2</a:t>
            </a:r>
            <a:endParaRPr lang="ru-RU" dirty="0"/>
          </a:p>
        </p:txBody>
      </p:sp>
      <p:sp>
        <p:nvSpPr>
          <p:cNvPr id="4" name="Rectangle 3"/>
          <p:cNvSpPr/>
          <p:nvPr/>
        </p:nvSpPr>
        <p:spPr>
          <a:xfrm>
            <a:off x="838199" y="1454852"/>
            <a:ext cx="10772955" cy="3139321"/>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char *</a:t>
            </a:r>
            <a:r>
              <a:rPr lang="en-US" sz="2200" dirty="0" err="1" smtClean="0">
                <a:latin typeface="Courier New" panose="02070309020205020404" pitchFamily="49" charset="0"/>
                <a:cs typeface="Courier New" panose="02070309020205020404" pitchFamily="49" charset="0"/>
              </a:rPr>
              <a:t>full_path</a:t>
            </a:r>
            <a:r>
              <a:rPr lang="en-US" sz="2200" dirty="0" smtClean="0">
                <a:latin typeface="Courier New" panose="02070309020205020404" pitchFamily="49" charset="0"/>
                <a:cs typeface="Courier New" panose="02070309020205020404" pitchFamily="49" charset="0"/>
              </a:rPr>
              <a:t> = NULL</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b="1" dirty="0" err="1" smtClean="0">
                <a:solidFill>
                  <a:srgbClr val="00B050"/>
                </a:solidFill>
                <a:latin typeface="Courier New" panose="02070309020205020404" pitchFamily="49" charset="0"/>
                <a:cs typeface="Courier New" panose="02070309020205020404" pitchFamily="49" charset="0"/>
              </a:rPr>
              <a:t>full_path</a:t>
            </a:r>
            <a:r>
              <a:rPr lang="en-US" sz="2200" b="1" dirty="0" smtClean="0">
                <a:solidFill>
                  <a:srgbClr val="00B050"/>
                </a:solidFill>
                <a:latin typeface="Courier New" panose="02070309020205020404" pitchFamily="49" charset="0"/>
                <a:cs typeface="Courier New" panose="02070309020205020404" pitchFamily="49" charset="0"/>
              </a:rPr>
              <a:t> = (char *)</a:t>
            </a:r>
            <a:r>
              <a:rPr lang="en-US" sz="2200" b="1" dirty="0" err="1">
                <a:solidFill>
                  <a:srgbClr val="00B050"/>
                </a:solidFill>
                <a:latin typeface="Courier New" panose="02070309020205020404" pitchFamily="49" charset="0"/>
                <a:cs typeface="Courier New" panose="02070309020205020404" pitchFamily="49" charset="0"/>
              </a:rPr>
              <a:t>alloca</a:t>
            </a:r>
            <a:r>
              <a:rPr lang="en-US" sz="2200" b="1" dirty="0">
                <a:solidFill>
                  <a:srgbClr val="00B050"/>
                </a:solidFill>
                <a:latin typeface="Courier New" panose="02070309020205020404" pitchFamily="49" charset="0"/>
                <a:cs typeface="Courier New" panose="02070309020205020404" pitchFamily="49" charset="0"/>
              </a:rPr>
              <a:t>(PATH_MAX);</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if (!</a:t>
            </a:r>
            <a:r>
              <a:rPr lang="en-US" sz="2200" dirty="0" err="1">
                <a:latin typeface="Courier New" panose="02070309020205020404" pitchFamily="49" charset="0"/>
                <a:cs typeface="Courier New" panose="02070309020205020404" pitchFamily="49" charset="0"/>
              </a:rPr>
              <a:t>select_all_item</a:t>
            </a:r>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SETTING_TRACE_ERROR</a:t>
            </a:r>
            <a:r>
              <a:rPr lang="en-US" sz="2200" dirty="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select_all_item</a:t>
            </a:r>
            <a:r>
              <a:rPr lang="en-US" sz="2200" dirty="0" smtClean="0">
                <a:latin typeface="Courier New" panose="02070309020205020404" pitchFamily="49" charset="0"/>
                <a:cs typeface="Courier New" panose="02070309020205020404" pitchFamily="49" charset="0"/>
              </a:rPr>
              <a:t> is NULL</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r>
              <a:rPr lang="en-US" sz="2200" b="1" dirty="0" smtClean="0">
                <a:solidFill>
                  <a:srgbClr val="FF0000"/>
                </a:solidFill>
                <a:latin typeface="Courier New" panose="02070309020205020404" pitchFamily="49" charset="0"/>
                <a:cs typeface="Courier New" panose="02070309020205020404" pitchFamily="49" charset="0"/>
              </a:rPr>
              <a:t>free(</a:t>
            </a:r>
            <a:r>
              <a:rPr lang="en-US" sz="2200" b="1" dirty="0" err="1" smtClean="0">
                <a:solidFill>
                  <a:srgbClr val="FF0000"/>
                </a:solidFill>
                <a:latin typeface="Courier New" panose="02070309020205020404" pitchFamily="49" charset="0"/>
                <a:cs typeface="Courier New" panose="02070309020205020404" pitchFamily="49" charset="0"/>
              </a:rPr>
              <a:t>full_path</a:t>
            </a:r>
            <a:r>
              <a:rPr lang="en-US" sz="2200" b="1" dirty="0">
                <a:solidFill>
                  <a:srgbClr val="FF0000"/>
                </a:solidFill>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return</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6"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6671365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dirty="0" smtClean="0"/>
              <a:t>V</a:t>
            </a:r>
            <a:r>
              <a:rPr lang="ru-RU" smtClean="0"/>
              <a:t>614</a:t>
            </a:r>
            <a:r>
              <a:rPr lang="en-US" smtClean="0"/>
              <a:t>. </a:t>
            </a:r>
            <a:r>
              <a:rPr lang="ru-RU" smtClean="0"/>
              <a:t>Потенциально неинициализированная переменная</a:t>
            </a:r>
            <a:endParaRPr lang="ru-RU" dirty="0"/>
          </a:p>
        </p:txBody>
      </p:sp>
      <p:sp>
        <p:nvSpPr>
          <p:cNvPr id="3" name="Content Placeholder 2"/>
          <p:cNvSpPr>
            <a:spLocks noGrp="1"/>
          </p:cNvSpPr>
          <p:nvPr>
            <p:ph idx="1"/>
          </p:nvPr>
        </p:nvSpPr>
        <p:spPr>
          <a:xfrm>
            <a:off x="838199" y="4873926"/>
            <a:ext cx="10515600" cy="1648094"/>
          </a:xfrm>
        </p:spPr>
        <p:txBody>
          <a:bodyPr>
            <a:normAutofit/>
          </a:bodyPr>
          <a:lstStyle/>
          <a:p>
            <a:r>
              <a:rPr lang="en-US" smtClean="0"/>
              <a:t>V614 Potentially uninitialized pointer 'surface' used. w-input-selector.cpp 896</a:t>
            </a:r>
            <a:endParaRPr lang="ru-RU" dirty="0" smtClean="0"/>
          </a:p>
          <a:p>
            <a:r>
              <a:rPr lang="ru-RU" smtClean="0"/>
              <a:t>Всего ошибок</a:t>
            </a:r>
            <a:r>
              <a:rPr lang="en-US" smtClean="0"/>
              <a:t>: 1</a:t>
            </a:r>
            <a:endParaRPr lang="ru-RU" dirty="0"/>
          </a:p>
        </p:txBody>
      </p:sp>
      <p:sp>
        <p:nvSpPr>
          <p:cNvPr id="4" name="Rectangle 3"/>
          <p:cNvSpPr/>
          <p:nvPr/>
        </p:nvSpPr>
        <p:spPr>
          <a:xfrm>
            <a:off x="838199" y="1454852"/>
            <a:ext cx="10772955" cy="2123658"/>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Eext_Circle_Surface *</a:t>
            </a:r>
            <a:r>
              <a:rPr lang="en-US" sz="2200" dirty="0">
                <a:latin typeface="Courier New" panose="02070309020205020404" pitchFamily="49" charset="0"/>
                <a:cs typeface="Courier New" panose="02070309020205020404" pitchFamily="49" charset="0"/>
              </a:rPr>
              <a:t>surface</a:t>
            </a:r>
            <a:r>
              <a:rPr lang="en-US" sz="2200" dirty="0" smtClean="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if (_</a:t>
            </a:r>
            <a:r>
              <a:rPr lang="en-US" sz="2200" dirty="0">
                <a:latin typeface="Courier New" panose="02070309020205020404" pitchFamily="49" charset="0"/>
                <a:cs typeface="Courier New" panose="02070309020205020404" pitchFamily="49" charset="0"/>
              </a:rPr>
              <a:t>WEARABLE)</a:t>
            </a:r>
          </a:p>
          <a:p>
            <a:r>
              <a:rPr lang="en-US" sz="2200" smtClean="0">
                <a:latin typeface="Courier New" panose="02070309020205020404" pitchFamily="49" charset="0"/>
                <a:cs typeface="Courier New" panose="02070309020205020404" pitchFamily="49" charset="0"/>
              </a:rPr>
              <a:t>  surface = eext_circle_surface_conformant_add(conform</a:t>
            </a:r>
            <a:r>
              <a:rPr lang="en-US" sz="2200" dirty="0" smtClean="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p>
          <a:p>
            <a:r>
              <a:rPr lang="en-US" sz="2200" b="1" dirty="0" err="1">
                <a:solidFill>
                  <a:srgbClr val="FF0000"/>
                </a:solidFill>
                <a:latin typeface="Courier New" panose="02070309020205020404" pitchFamily="49" charset="0"/>
                <a:cs typeface="Courier New" panose="02070309020205020404" pitchFamily="49" charset="0"/>
              </a:rPr>
              <a:t>app_data</a:t>
            </a:r>
            <a:r>
              <a:rPr lang="en-US" sz="2200" b="1" dirty="0">
                <a:solidFill>
                  <a:srgbClr val="FF0000"/>
                </a:solidFill>
                <a:latin typeface="Courier New" panose="02070309020205020404" pitchFamily="49" charset="0"/>
                <a:cs typeface="Courier New" panose="02070309020205020404" pitchFamily="49" charset="0"/>
              </a:rPr>
              <a:t>-</a:t>
            </a:r>
            <a:r>
              <a:rPr lang="en-US" sz="2200" b="1">
                <a:solidFill>
                  <a:srgbClr val="FF0000"/>
                </a:solidFill>
                <a:latin typeface="Courier New" panose="02070309020205020404" pitchFamily="49" charset="0"/>
                <a:cs typeface="Courier New" panose="02070309020205020404" pitchFamily="49" charset="0"/>
              </a:rPr>
              <a:t>&gt;</a:t>
            </a:r>
            <a:r>
              <a:rPr lang="en-US" sz="2200" b="1" smtClean="0">
                <a:solidFill>
                  <a:srgbClr val="FF0000"/>
                </a:solidFill>
                <a:latin typeface="Courier New" panose="02070309020205020404" pitchFamily="49" charset="0"/>
                <a:cs typeface="Courier New" panose="02070309020205020404" pitchFamily="49" charset="0"/>
              </a:rPr>
              <a:t>circle_surface = surface</a:t>
            </a:r>
            <a:r>
              <a:rPr lang="en-US" sz="2200" b="1" dirty="0">
                <a:solidFill>
                  <a:srgbClr val="FF0000"/>
                </a:solidFill>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7047509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dirty="0" smtClean="0"/>
              <a:t>V</a:t>
            </a:r>
            <a:r>
              <a:rPr lang="ru-RU" dirty="0" smtClean="0"/>
              <a:t>6</a:t>
            </a:r>
            <a:r>
              <a:rPr lang="en-US" smtClean="0"/>
              <a:t>36. </a:t>
            </a:r>
            <a:r>
              <a:rPr lang="ru-RU" smtClean="0"/>
              <a:t>Неудачные деления</a:t>
            </a:r>
            <a:endParaRPr lang="ru-RU" dirty="0"/>
          </a:p>
        </p:txBody>
      </p:sp>
      <p:sp>
        <p:nvSpPr>
          <p:cNvPr id="3" name="Content Placeholder 2"/>
          <p:cNvSpPr>
            <a:spLocks noGrp="1"/>
          </p:cNvSpPr>
          <p:nvPr>
            <p:ph idx="1"/>
          </p:nvPr>
        </p:nvSpPr>
        <p:spPr>
          <a:xfrm>
            <a:off x="966876" y="4071669"/>
            <a:ext cx="10515600" cy="2639681"/>
          </a:xfrm>
        </p:spPr>
        <p:txBody>
          <a:bodyPr>
            <a:normAutofit lnSpcReduction="10000"/>
          </a:bodyPr>
          <a:lstStyle/>
          <a:p>
            <a:r>
              <a:rPr lang="en-US" smtClean="0"/>
              <a:t>V636 The 'duration / 1000' expression was implicitly cast from 'int' type to 'double' type. Consider utilizing an explicit type cast to avoid the loss of a fractional part. An example: double A = (</a:t>
            </a:r>
            <a:r>
              <a:rPr lang="en-US" dirty="0"/>
              <a:t>double)(</a:t>
            </a:r>
            <a:r>
              <a:rPr lang="en-US"/>
              <a:t>X</a:t>
            </a:r>
            <a:r>
              <a:rPr lang="en-US" smtClean="0"/>
              <a:t>) / Y;. e_devicemgr_device.c 648</a:t>
            </a:r>
            <a:endParaRPr lang="ru-RU" dirty="0" smtClean="0"/>
          </a:p>
          <a:p>
            <a:r>
              <a:rPr lang="ru-RU" smtClean="0"/>
              <a:t>Видимо должно быть</a:t>
            </a:r>
            <a:r>
              <a:rPr lang="en-US" smtClean="0"/>
              <a:t>: (</a:t>
            </a:r>
            <a:r>
              <a:rPr lang="en-US" dirty="0" smtClean="0"/>
              <a:t>double)(</a:t>
            </a:r>
            <a:r>
              <a:rPr lang="en-US" smtClean="0"/>
              <a:t>duration) / 1000</a:t>
            </a:r>
            <a:endParaRPr lang="en-US" dirty="0"/>
          </a:p>
          <a:p>
            <a:r>
              <a:rPr lang="ru-RU" smtClean="0"/>
              <a:t>Всего ошибок</a:t>
            </a:r>
            <a:r>
              <a:rPr lang="en-US" smtClean="0"/>
              <a:t>: 4</a:t>
            </a:r>
            <a:endParaRPr lang="ru-RU" dirty="0"/>
          </a:p>
        </p:txBody>
      </p:sp>
      <p:sp>
        <p:nvSpPr>
          <p:cNvPr id="4" name="Rectangle 3"/>
          <p:cNvSpPr/>
          <p:nvPr/>
        </p:nvSpPr>
        <p:spPr>
          <a:xfrm>
            <a:off x="838199" y="1325563"/>
            <a:ext cx="10772955" cy="2462213"/>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static void</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_</a:t>
            </a:r>
            <a:r>
              <a:rPr lang="en-US" sz="2200" err="1">
                <a:latin typeface="Courier New" panose="02070309020205020404" pitchFamily="49" charset="0"/>
                <a:cs typeface="Courier New" panose="02070309020205020404" pitchFamily="49" charset="0"/>
              </a:rPr>
              <a:t>e_input_devmgr_request_client_add</a:t>
            </a:r>
            <a:r>
              <a:rPr lang="en-US" sz="2200" smtClean="0">
                <a:latin typeface="Courier New" panose="02070309020205020404" pitchFamily="49" charset="0"/>
                <a:cs typeface="Courier New" panose="02070309020205020404" pitchFamily="49" charset="0"/>
              </a:rPr>
              <a:t>(...., </a:t>
            </a:r>
            <a:r>
              <a:rPr lang="en-US" sz="2200" b="1" smtClean="0">
                <a:solidFill>
                  <a:srgbClr val="00B050"/>
                </a:solidFill>
                <a:latin typeface="Courier New" panose="02070309020205020404" pitchFamily="49" charset="0"/>
                <a:cs typeface="Courier New" panose="02070309020205020404" pitchFamily="49" charset="0"/>
              </a:rPr>
              <a:t>uint32_t duration</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struct wl_listener *destroy_listener = NULL</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double milli_duration = </a:t>
            </a:r>
            <a:r>
              <a:rPr lang="en-US" sz="2200" b="1" smtClean="0">
                <a:solidFill>
                  <a:srgbClr val="FF0000"/>
                </a:solidFill>
                <a:latin typeface="Courier New" panose="02070309020205020404" pitchFamily="49" charset="0"/>
                <a:cs typeface="Courier New" panose="02070309020205020404" pitchFamily="49" charset="0"/>
              </a:rPr>
              <a:t>duration / 1000</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endParaRPr lang="en-US" sz="2200" dirty="0" smtClean="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4273889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a:t>V640</a:t>
            </a:r>
            <a:r>
              <a:rPr lang="en-US" smtClean="0"/>
              <a:t>. </a:t>
            </a:r>
            <a:r>
              <a:rPr lang="ru-RU" smtClean="0"/>
              <a:t>Код выглядит не так, как работает</a:t>
            </a:r>
            <a:endParaRPr lang="ru-RU" dirty="0"/>
          </a:p>
        </p:txBody>
      </p:sp>
      <p:sp>
        <p:nvSpPr>
          <p:cNvPr id="3" name="Content Placeholder 2"/>
          <p:cNvSpPr>
            <a:spLocks noGrp="1"/>
          </p:cNvSpPr>
          <p:nvPr>
            <p:ph idx="1"/>
          </p:nvPr>
        </p:nvSpPr>
        <p:spPr>
          <a:xfrm>
            <a:off x="733245" y="1325563"/>
            <a:ext cx="10515600" cy="2639681"/>
          </a:xfrm>
        </p:spPr>
        <p:txBody>
          <a:bodyPr>
            <a:normAutofit/>
          </a:bodyPr>
          <a:lstStyle/>
          <a:p>
            <a:r>
              <a:rPr lang="ru-RU" smtClean="0"/>
              <a:t>Причиной ошибки является плохо написанный макрос</a:t>
            </a:r>
            <a:r>
              <a:rPr lang="en-US" dirty="0" smtClean="0"/>
              <a:t>:</a:t>
            </a:r>
            <a:endParaRPr lang="ru-RU" dirty="0"/>
          </a:p>
        </p:txBody>
      </p:sp>
      <p:sp>
        <p:nvSpPr>
          <p:cNvPr id="5" name="Rectangle 4"/>
          <p:cNvSpPr/>
          <p:nvPr/>
        </p:nvSpPr>
        <p:spPr>
          <a:xfrm>
            <a:off x="733245" y="2084688"/>
            <a:ext cx="10772955" cy="1446550"/>
          </a:xfrm>
          <a:prstGeom prst="rect">
            <a:avLst/>
          </a:prstGeom>
        </p:spPr>
        <p:txBody>
          <a:bodyPr wrap="square">
            <a:spAutoFit/>
          </a:bodyPr>
          <a:lstStyle/>
          <a:p>
            <a:r>
              <a:rPr lang="en-US" sz="2200">
                <a:latin typeface="Courier New" panose="02070309020205020404" pitchFamily="49" charset="0"/>
                <a:cs typeface="Courier New" panose="02070309020205020404" pitchFamily="49" charset="0"/>
              </a:rPr>
              <a:t>#</a:t>
            </a:r>
            <a:r>
              <a:rPr lang="en-US" sz="2200" smtClean="0">
                <a:latin typeface="Courier New" panose="02070309020205020404" pitchFamily="49" charset="0"/>
                <a:cs typeface="Courier New" panose="02070309020205020404" pitchFamily="49" charset="0"/>
              </a:rPr>
              <a:t>define MC_FREEIF(x)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if (</a:t>
            </a:r>
            <a:r>
              <a:rPr lang="en-US" sz="2200">
                <a:latin typeface="Courier New" panose="02070309020205020404" pitchFamily="49" charset="0"/>
                <a:cs typeface="Courier New" panose="02070309020205020404" pitchFamily="49" charset="0"/>
              </a:rPr>
              <a:t>x</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g_free(x);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x = NULL</a:t>
            </a:r>
            <a:r>
              <a:rPr lang="en-US" sz="2200" dirty="0">
                <a:latin typeface="Courier New" panose="02070309020205020404" pitchFamily="49" charset="0"/>
                <a:cs typeface="Courier New" panose="02070309020205020404" pitchFamily="49" charset="0"/>
              </a:rPr>
              <a:t>;</a:t>
            </a:r>
          </a:p>
        </p:txBody>
      </p:sp>
      <p:pic>
        <p:nvPicPr>
          <p:cNvPr id="6" name="Picture 2" descr="https://hotshowlife.com/wp-content/uploads/2015/11/98971390a2a29e0ea661ee53622e8b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1508" y="3685535"/>
            <a:ext cx="1767352" cy="120965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p:nvPr/>
        </p:nvSpPr>
        <p:spPr>
          <a:xfrm>
            <a:off x="10945056" y="6488668"/>
            <a:ext cx="1246944" cy="369332"/>
          </a:xfrm>
          <a:prstGeom prst="rect">
            <a:avLst/>
          </a:prstGeom>
        </p:spPr>
        <p:txBody>
          <a:bodyPr wrap="none">
            <a:spAutoFit/>
          </a:bodyPr>
          <a:lstStyle/>
          <a:p>
            <a:r>
              <a:rPr lang="en-US" dirty="0" smtClean="0">
                <a:hlinkClick r:id="rId3"/>
              </a:rPr>
              <a:t>viva64.com</a:t>
            </a:r>
            <a:endParaRPr lang="en-US" dirty="0"/>
          </a:p>
        </p:txBody>
      </p:sp>
    </p:spTree>
    <p:extLst>
      <p:ext uri="{BB962C8B-B14F-4D97-AF65-F5344CB8AC3E}">
        <p14:creationId xmlns:p14="http://schemas.microsoft.com/office/powerpoint/2010/main" val="275474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ru-RU" smtClean="0"/>
              <a:t>Предварительное исследование выполнил</a:t>
            </a:r>
            <a:r>
              <a:rPr lang="en-US" dirty="0"/>
              <a:t>:</a:t>
            </a:r>
            <a:endParaRPr lang="ru-RU" dirty="0"/>
          </a:p>
        </p:txBody>
      </p:sp>
      <p:sp>
        <p:nvSpPr>
          <p:cNvPr id="3" name="Content Placeholder 2"/>
          <p:cNvSpPr>
            <a:spLocks noGrp="1"/>
          </p:cNvSpPr>
          <p:nvPr>
            <p:ph idx="1"/>
          </p:nvPr>
        </p:nvSpPr>
        <p:spPr>
          <a:xfrm>
            <a:off x="838200" y="1188548"/>
            <a:ext cx="7503543" cy="4988415"/>
          </a:xfrm>
        </p:spPr>
        <p:txBody>
          <a:bodyPr>
            <a:normAutofit/>
          </a:bodyPr>
          <a:lstStyle/>
          <a:p>
            <a:r>
              <a:rPr lang="ru-RU" smtClean="0"/>
              <a:t>Карпов Андрей Николаевич, 1981, к.ф</a:t>
            </a:r>
            <a:r>
              <a:rPr lang="ru-RU" dirty="0" smtClean="0"/>
              <a:t>.-м.н.</a:t>
            </a:r>
            <a:endParaRPr lang="en-US" dirty="0"/>
          </a:p>
          <a:p>
            <a:r>
              <a:rPr lang="ru-RU" smtClean="0"/>
              <a:t>Технический директор ООО «</a:t>
            </a:r>
            <a:r>
              <a:rPr lang="ru-RU" dirty="0" err="1"/>
              <a:t>СиПроВер</a:t>
            </a:r>
            <a:r>
              <a:rPr lang="ru-RU" dirty="0"/>
              <a:t>»</a:t>
            </a:r>
          </a:p>
          <a:p>
            <a:r>
              <a:rPr lang="en-US" smtClean="0"/>
              <a:t>MVP </a:t>
            </a:r>
            <a:r>
              <a:rPr lang="ru-RU" smtClean="0"/>
              <a:t>в категории </a:t>
            </a:r>
            <a:r>
              <a:rPr lang="en-US" smtClean="0"/>
              <a:t>Visual C</a:t>
            </a:r>
            <a:r>
              <a:rPr lang="en-US" dirty="0"/>
              <a:t>++</a:t>
            </a:r>
            <a:endParaRPr lang="ru-RU" dirty="0"/>
          </a:p>
          <a:p>
            <a:r>
              <a:rPr lang="en-US" smtClean="0"/>
              <a:t>Intel Black Belt Software Developer</a:t>
            </a:r>
            <a:endParaRPr lang="ru-RU" dirty="0"/>
          </a:p>
          <a:p>
            <a:r>
              <a:rPr lang="ru-RU" smtClean="0"/>
              <a:t>Один из основателей проекта </a:t>
            </a:r>
            <a:r>
              <a:rPr lang="en-US" smtClean="0"/>
              <a:t>PVS-Studio (</a:t>
            </a:r>
            <a:r>
              <a:rPr lang="ru-RU" smtClean="0"/>
              <a:t>статический анализатор кода для языков </a:t>
            </a:r>
            <a:r>
              <a:rPr lang="en-US" smtClean="0"/>
              <a:t>C/C</a:t>
            </a:r>
            <a:r>
              <a:rPr lang="en-US" dirty="0" smtClean="0"/>
              <a:t>++/C#).</a:t>
            </a:r>
            <a:endParaRPr lang="en-US" dirty="0"/>
          </a:p>
          <a:p>
            <a:r>
              <a:rPr lang="ru-RU" smtClean="0"/>
              <a:t>Участвовал в проверке более сотни открытых проектов</a:t>
            </a:r>
            <a:endParaRPr lang="ru-RU" dirty="0"/>
          </a:p>
        </p:txBody>
      </p:sp>
      <p:pic>
        <p:nvPicPr>
          <p:cNvPr id="4"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6634" y="1173257"/>
            <a:ext cx="3200400" cy="5031029"/>
          </a:xfrm>
          <a:prstGeom prst="rect">
            <a:avLst/>
          </a:prstGeom>
        </p:spPr>
      </p:pic>
      <p:pic>
        <p:nvPicPr>
          <p:cNvPr id="6" name="Picture 2" descr="https://alexandrebrisebois.files.wordpress.com/2014/07/microsoft-mvp.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7767" y="2266167"/>
            <a:ext cx="839137" cy="3458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www.game-guru.com/images/intel_black_belt_logo.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7674" y="2794234"/>
            <a:ext cx="1314856" cy="39896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p:nvPr/>
        </p:nvSpPr>
        <p:spPr>
          <a:xfrm>
            <a:off x="10945056" y="6488668"/>
            <a:ext cx="1246944" cy="369332"/>
          </a:xfrm>
          <a:prstGeom prst="rect">
            <a:avLst/>
          </a:prstGeom>
        </p:spPr>
        <p:txBody>
          <a:bodyPr wrap="none">
            <a:spAutoFit/>
          </a:bodyPr>
          <a:lstStyle/>
          <a:p>
            <a:r>
              <a:rPr lang="en-US" dirty="0" smtClean="0">
                <a:hlinkClick r:id="rId5"/>
              </a:rPr>
              <a:t>viva64.com</a:t>
            </a:r>
            <a:endParaRPr lang="en-US" dirty="0"/>
          </a:p>
        </p:txBody>
      </p:sp>
    </p:spTree>
    <p:extLst>
      <p:ext uri="{BB962C8B-B14F-4D97-AF65-F5344CB8AC3E}">
        <p14:creationId xmlns:p14="http://schemas.microsoft.com/office/powerpoint/2010/main" val="37557273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562" y="163899"/>
            <a:ext cx="10515600" cy="6003986"/>
          </a:xfrm>
        </p:spPr>
        <p:txBody>
          <a:bodyPr>
            <a:normAutofit/>
          </a:bodyPr>
          <a:lstStyle/>
          <a:p>
            <a:r>
              <a:rPr lang="ru-RU" dirty="0" smtClean="0"/>
              <a:t>Вот как этот макрос используется</a:t>
            </a:r>
            <a:r>
              <a:rPr lang="en-US" dirty="0" smtClean="0"/>
              <a:t>:</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V640 The code's operational logic does not correspond with its formatting. The second statement will always be executed. It is possible that curly brackets are missing. </a:t>
            </a:r>
            <a:r>
              <a:rPr lang="en-US" dirty="0" err="1" smtClean="0"/>
              <a:t>media_codec_port_gst.c</a:t>
            </a:r>
            <a:r>
              <a:rPr lang="en-US" dirty="0" smtClean="0"/>
              <a:t> 1800</a:t>
            </a:r>
            <a:endParaRPr lang="ru-RU" dirty="0"/>
          </a:p>
        </p:txBody>
      </p:sp>
      <p:sp>
        <p:nvSpPr>
          <p:cNvPr id="4" name="Rectangle 3"/>
          <p:cNvSpPr/>
          <p:nvPr/>
        </p:nvSpPr>
        <p:spPr>
          <a:xfrm>
            <a:off x="760562" y="1039668"/>
            <a:ext cx="10772955" cy="2800767"/>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static </a:t>
            </a:r>
            <a:r>
              <a:rPr lang="en-US" sz="2200" dirty="0" err="1" smtClean="0">
                <a:latin typeface="Courier New" panose="02070309020205020404" pitchFamily="49" charset="0"/>
                <a:cs typeface="Courier New" panose="02070309020205020404" pitchFamily="49" charset="0"/>
              </a:rPr>
              <a:t>gboolean</a:t>
            </a:r>
            <a:r>
              <a:rPr lang="en-US" sz="2200" dirty="0" smtClean="0">
                <a:latin typeface="Courier New" panose="02070309020205020404" pitchFamily="49" charset="0"/>
                <a:cs typeface="Courier New" panose="02070309020205020404" pitchFamily="49" charset="0"/>
              </a:rPr>
              <a:t> __</a:t>
            </a:r>
            <a:r>
              <a:rPr lang="en-US" sz="2200" dirty="0" err="1">
                <a:latin typeface="Courier New" panose="02070309020205020404" pitchFamily="49" charset="0"/>
                <a:cs typeface="Courier New" panose="02070309020205020404" pitchFamily="49" charset="0"/>
              </a:rPr>
              <a:t>mc_gst_init_gstreamer</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 0</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for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 0;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&lt; </a:t>
            </a:r>
            <a:r>
              <a:rPr lang="en-US" sz="2200" dirty="0" err="1" smtClean="0">
                <a:latin typeface="Courier New" panose="02070309020205020404" pitchFamily="49" charset="0"/>
                <a:cs typeface="Courier New" panose="02070309020205020404" pitchFamily="49" charset="0"/>
              </a:rPr>
              <a:t>arg_count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MC_FREEIF(argv2[</a:t>
            </a:r>
            <a:r>
              <a:rPr lang="en-US" sz="2200" dirty="0" err="1" smtClean="0">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839916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562" y="181152"/>
            <a:ext cx="10515600" cy="5529533"/>
          </a:xfrm>
        </p:spPr>
        <p:txBody>
          <a:bodyPr>
            <a:normAutofit/>
          </a:bodyPr>
          <a:lstStyle/>
          <a:p>
            <a:r>
              <a:rPr lang="ru-RU" dirty="0" smtClean="0"/>
              <a:t>После раскрытия макроса получаем</a:t>
            </a:r>
            <a:r>
              <a:rPr lang="en-US" dirty="0" smtClean="0"/>
              <a:t>:</a:t>
            </a:r>
          </a:p>
          <a:p>
            <a:endParaRPr lang="ru-RU" dirty="0" smtClean="0"/>
          </a:p>
          <a:p>
            <a:endParaRPr lang="ru-RU" dirty="0"/>
          </a:p>
          <a:p>
            <a:endParaRPr lang="ru-RU" dirty="0" smtClean="0"/>
          </a:p>
          <a:p>
            <a:endParaRPr lang="ru-RU" dirty="0"/>
          </a:p>
          <a:p>
            <a:r>
              <a:rPr lang="ru-RU" dirty="0" smtClean="0"/>
              <a:t>В итоге</a:t>
            </a:r>
            <a:r>
              <a:rPr lang="en-US" dirty="0" smtClean="0"/>
              <a:t>:</a:t>
            </a:r>
          </a:p>
          <a:p>
            <a:pPr lvl="1"/>
            <a:r>
              <a:rPr lang="ru-RU" dirty="0" smtClean="0"/>
              <a:t>не будут обнулены указатели</a:t>
            </a:r>
            <a:endParaRPr lang="en-US" dirty="0" smtClean="0"/>
          </a:p>
          <a:p>
            <a:pPr lvl="1"/>
            <a:r>
              <a:rPr lang="ru-RU" dirty="0" smtClean="0"/>
              <a:t>будет запись NULL за границу массива</a:t>
            </a:r>
            <a:endParaRPr lang="en-US" dirty="0" smtClean="0"/>
          </a:p>
          <a:p>
            <a:endParaRPr lang="en-US" dirty="0" smtClean="0"/>
          </a:p>
          <a:p>
            <a:r>
              <a:rPr lang="ru-RU" dirty="0" smtClean="0"/>
              <a:t>Всего ошибок</a:t>
            </a:r>
            <a:r>
              <a:rPr lang="en-US" dirty="0" smtClean="0"/>
              <a:t>: 2</a:t>
            </a:r>
            <a:endParaRPr lang="ru-RU" dirty="0"/>
          </a:p>
        </p:txBody>
      </p:sp>
      <p:sp>
        <p:nvSpPr>
          <p:cNvPr id="4" name="Rectangle 3"/>
          <p:cNvSpPr/>
          <p:nvPr/>
        </p:nvSpPr>
        <p:spPr>
          <a:xfrm>
            <a:off x="760562" y="936150"/>
            <a:ext cx="10772955" cy="1446550"/>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for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 0;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&lt; </a:t>
            </a:r>
            <a:r>
              <a:rPr lang="en-US" sz="2200" dirty="0" err="1" smtClean="0">
                <a:latin typeface="Courier New" panose="02070309020205020404" pitchFamily="49" charset="0"/>
                <a:cs typeface="Courier New" panose="02070309020205020404" pitchFamily="49" charset="0"/>
              </a:rPr>
              <a:t>arg_count</a:t>
            </a:r>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 if (</a:t>
            </a:r>
            <a:r>
              <a:rPr lang="en-US" sz="2200" dirty="0">
                <a:latin typeface="Courier New" panose="02070309020205020404" pitchFamily="49" charset="0"/>
                <a:cs typeface="Courier New" panose="02070309020205020404" pitchFamily="49" charset="0"/>
              </a:rPr>
              <a:t>argv2[</a:t>
            </a:r>
            <a:r>
              <a:rPr lang="en-US" sz="2200" dirty="0" err="1">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g_free</a:t>
            </a:r>
            <a:r>
              <a:rPr lang="en-US" sz="2200" dirty="0" smtClean="0">
                <a:latin typeface="Courier New" panose="02070309020205020404" pitchFamily="49" charset="0"/>
                <a:cs typeface="Courier New" panose="02070309020205020404" pitchFamily="49" charset="0"/>
              </a:rPr>
              <a:t>(argv2[</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argv2[</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 NULL;</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375333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dirty="0" smtClean="0"/>
              <a:t>V</a:t>
            </a:r>
            <a:r>
              <a:rPr lang="ru-RU" dirty="0" smtClean="0"/>
              <a:t>6</a:t>
            </a:r>
            <a:r>
              <a:rPr lang="en-US" smtClean="0"/>
              <a:t>42. </a:t>
            </a:r>
            <a:r>
              <a:rPr lang="ru-RU" smtClean="0"/>
              <a:t>Обрезание старших бит</a:t>
            </a:r>
            <a:endParaRPr lang="ru-RU" dirty="0"/>
          </a:p>
        </p:txBody>
      </p:sp>
      <p:sp>
        <p:nvSpPr>
          <p:cNvPr id="3" name="Content Placeholder 2"/>
          <p:cNvSpPr>
            <a:spLocks noGrp="1"/>
          </p:cNvSpPr>
          <p:nvPr>
            <p:ph idx="1"/>
          </p:nvPr>
        </p:nvSpPr>
        <p:spPr>
          <a:xfrm>
            <a:off x="733245" y="5209906"/>
            <a:ext cx="10515600" cy="1648094"/>
          </a:xfrm>
        </p:spPr>
        <p:txBody>
          <a:bodyPr>
            <a:normAutofit/>
          </a:bodyPr>
          <a:lstStyle/>
          <a:p>
            <a:r>
              <a:rPr lang="en-US" smtClean="0"/>
              <a:t>V642 Saving the 'strcmp' function result inside the 'unsigned char' type variable is inappropriate. The significant bits could be lost breaking the program's logic. grid.c 137</a:t>
            </a:r>
            <a:endParaRPr lang="ru-RU" dirty="0" smtClean="0"/>
          </a:p>
        </p:txBody>
      </p:sp>
      <p:sp>
        <p:nvSpPr>
          <p:cNvPr id="4" name="Rectangle 3"/>
          <p:cNvSpPr/>
          <p:nvPr/>
        </p:nvSpPr>
        <p:spPr>
          <a:xfrm>
            <a:off x="733245" y="1204686"/>
            <a:ext cx="10772955" cy="3816429"/>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typedef unsigned char Eina_Bool</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static Eina_Bool _</a:t>
            </a:r>
            <a:r>
              <a:rPr lang="en-US" sz="2200" dirty="0" err="1" smtClean="0">
                <a:latin typeface="Courier New" panose="02070309020205020404" pitchFamily="49" charset="0"/>
                <a:cs typeface="Courier New" panose="02070309020205020404" pitchFamily="49" charset="0"/>
              </a:rPr>
              <a:t>state_get</a:t>
            </a:r>
            <a:r>
              <a:rPr lang="en-US" sz="2200" dirty="0" smtClean="0">
                <a:latin typeface="Courier New" panose="02070309020205020404" pitchFamily="49" charset="0"/>
                <a:cs typeface="Courier New" panose="02070309020205020404" pitchFamily="49" charset="0"/>
              </a:rPr>
              <a:t>(</a:t>
            </a:r>
            <a:r>
              <a:rPr lang="ru-RU" sz="2200" dirty="0" smtClean="0">
                <a:latin typeface="Courier New" panose="02070309020205020404" pitchFamily="49" charset="0"/>
                <a:cs typeface="Courier New" panose="02070309020205020404" pitchFamily="49" charset="0"/>
              </a:rPr>
              <a:t>....</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 if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(part</a:t>
            </a:r>
            <a:r>
              <a:rPr lang="en-US" sz="2200" smtClean="0">
                <a:latin typeface="Courier New" panose="02070309020205020404" pitchFamily="49" charset="0"/>
                <a:cs typeface="Courier New" panose="02070309020205020404" pitchFamily="49" charset="0"/>
              </a:rPr>
              <a:t>, STATE_BROWSER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return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(id</a:t>
            </a:r>
            <a:r>
              <a:rPr lang="en-US" sz="2200" smtClean="0">
                <a:latin typeface="Courier New" panose="02070309020205020404" pitchFamily="49" charset="0"/>
                <a:cs typeface="Courier New" panose="02070309020205020404" pitchFamily="49" charset="0"/>
              </a:rPr>
              <a:t>, APP_ID_BROWSER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else if (!</a:t>
            </a:r>
            <a:r>
              <a:rPr lang="en-US" sz="2200" err="1">
                <a:latin typeface="Courier New" panose="02070309020205020404" pitchFamily="49" charset="0"/>
                <a:cs typeface="Courier New" panose="02070309020205020404" pitchFamily="49" charset="0"/>
              </a:rPr>
              <a:t>strcmp</a:t>
            </a:r>
            <a:r>
              <a:rPr lang="en-US" sz="2200">
                <a:latin typeface="Courier New" panose="02070309020205020404" pitchFamily="49" charset="0"/>
                <a:cs typeface="Courier New" panose="02070309020205020404" pitchFamily="49" charset="0"/>
              </a:rPr>
              <a:t>(part</a:t>
            </a:r>
            <a:r>
              <a:rPr lang="en-US" sz="2200" smtClean="0">
                <a:latin typeface="Courier New" panose="02070309020205020404" pitchFamily="49" charset="0"/>
                <a:cs typeface="Courier New" panose="02070309020205020404" pitchFamily="49" charset="0"/>
              </a:rPr>
              <a:t>, STATE_NOT_BROWSER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b="1" smtClean="0">
                <a:solidFill>
                  <a:srgbClr val="FF0000"/>
                </a:solidFill>
                <a:latin typeface="Courier New" panose="02070309020205020404" pitchFamily="49" charset="0"/>
                <a:cs typeface="Courier New" panose="02070309020205020404" pitchFamily="49" charset="0"/>
              </a:rPr>
              <a:t>return strcmp(id, APP_ID_BROWSER</a:t>
            </a:r>
            <a:r>
              <a:rPr lang="en-US" sz="2200" b="1" dirty="0" smtClean="0">
                <a:solidFill>
                  <a:srgbClr val="FF0000"/>
                </a:solidFill>
                <a:latin typeface="Courier New" panose="02070309020205020404" pitchFamily="49" charset="0"/>
                <a:cs typeface="Courier New" panose="02070309020205020404" pitchFamily="49" charset="0"/>
              </a:rPr>
              <a:t>);</a:t>
            </a:r>
            <a:endParaRPr lang="ru-RU" sz="2200" b="1" dirty="0" smtClean="0">
              <a:solidFill>
                <a:srgbClr val="FF0000"/>
              </a:solidFill>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558478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61117"/>
            <a:ext cx="10515600" cy="2751826"/>
          </a:xfrm>
        </p:spPr>
        <p:txBody>
          <a:bodyPr/>
          <a:lstStyle/>
          <a:p>
            <a:r>
              <a:rPr lang="ru-RU" dirty="0" smtClean="0"/>
              <a:t>А не забыт ли здесь оператор отрицания</a:t>
            </a:r>
            <a:r>
              <a:rPr lang="en-US" dirty="0" smtClean="0"/>
              <a:t>? </a:t>
            </a:r>
            <a:r>
              <a:rPr lang="ru-RU" dirty="0" smtClean="0"/>
              <a:t>В других местах он есть.</a:t>
            </a:r>
          </a:p>
          <a:p>
            <a:r>
              <a:rPr lang="ru-RU" dirty="0" smtClean="0"/>
              <a:t>Даже если не забыт, код все равно очень плох.</a:t>
            </a:r>
          </a:p>
          <a:p>
            <a:r>
              <a:rPr lang="ru-RU" dirty="0" smtClean="0"/>
              <a:t>Результат типа </a:t>
            </a:r>
            <a:r>
              <a:rPr lang="en-US" dirty="0" smtClean="0"/>
              <a:t>‘</a:t>
            </a:r>
            <a:r>
              <a:rPr lang="en-US" dirty="0" err="1" smtClean="0"/>
              <a:t>int</a:t>
            </a:r>
            <a:r>
              <a:rPr lang="en-US" dirty="0" smtClean="0"/>
              <a:t>’ </a:t>
            </a:r>
            <a:r>
              <a:rPr lang="ru-RU" dirty="0" smtClean="0"/>
              <a:t>обр</a:t>
            </a:r>
            <a:r>
              <a:rPr lang="ru-RU" dirty="0"/>
              <a:t>е</a:t>
            </a:r>
            <a:r>
              <a:rPr lang="ru-RU" dirty="0" smtClean="0"/>
              <a:t>зается до </a:t>
            </a:r>
            <a:r>
              <a:rPr lang="en-US" dirty="0" smtClean="0"/>
              <a:t>‘unsigned char’. </a:t>
            </a:r>
            <a:r>
              <a:rPr lang="ru-RU" dirty="0" smtClean="0"/>
              <a:t>Этот код может быть причиной уязвимости (см. описание диагностики </a:t>
            </a:r>
            <a:r>
              <a:rPr lang="en-US" dirty="0" smtClean="0"/>
              <a:t>V642</a:t>
            </a:r>
            <a:r>
              <a:rPr lang="ru-RU" dirty="0" smtClean="0"/>
              <a:t>).</a:t>
            </a:r>
          </a:p>
          <a:p>
            <a:r>
              <a:rPr lang="ru-RU" dirty="0" smtClean="0"/>
              <a:t>Всего ошибок</a:t>
            </a:r>
            <a:r>
              <a:rPr lang="en-US" dirty="0" smtClean="0"/>
              <a:t>: 1</a:t>
            </a:r>
            <a:endParaRPr lang="ru-RU" dirty="0"/>
          </a:p>
        </p:txBody>
      </p:sp>
      <p:sp>
        <p:nvSpPr>
          <p:cNvPr id="4" name="Rectangle 3"/>
          <p:cNvSpPr/>
          <p:nvPr/>
        </p:nvSpPr>
        <p:spPr>
          <a:xfrm>
            <a:off x="838199" y="163899"/>
            <a:ext cx="10617679" cy="3046988"/>
          </a:xfrm>
          <a:prstGeom prst="rect">
            <a:avLst/>
          </a:prstGeom>
        </p:spPr>
        <p:txBody>
          <a:bodyPr wrap="square">
            <a:spAutoFit/>
          </a:bodyPr>
          <a:lstStyle/>
          <a:p>
            <a:r>
              <a:rPr lang="en-US" sz="2400" dirty="0" err="1" smtClean="0">
                <a:latin typeface="Courier New" panose="02070309020205020404" pitchFamily="49" charset="0"/>
                <a:cs typeface="Courier New" panose="02070309020205020404" pitchFamily="49" charset="0"/>
              </a:rPr>
              <a:t>typedef</a:t>
            </a:r>
            <a:r>
              <a:rPr lang="en-US" sz="2400" dirty="0" smtClean="0">
                <a:latin typeface="Courier New" panose="02070309020205020404" pitchFamily="49" charset="0"/>
                <a:cs typeface="Courier New" panose="02070309020205020404" pitchFamily="49" charset="0"/>
              </a:rPr>
              <a:t> unsigned char </a:t>
            </a:r>
            <a:r>
              <a:rPr lang="en-US" sz="2400" dirty="0" err="1" smtClean="0">
                <a:latin typeface="Courier New" panose="02070309020205020404" pitchFamily="49" charset="0"/>
                <a:cs typeface="Courier New" panose="02070309020205020404" pitchFamily="49" charset="0"/>
              </a:rPr>
              <a:t>Eina_Bool</a:t>
            </a:r>
            <a:r>
              <a:rPr lang="en-US" sz="2400" dirty="0" smtClean="0">
                <a:latin typeface="Courier New" panose="02070309020205020404" pitchFamily="49" charset="0"/>
                <a:cs typeface="Courier New" panose="02070309020205020404" pitchFamily="49" charset="0"/>
              </a:rPr>
              <a:t>;</a:t>
            </a:r>
          </a:p>
          <a:p>
            <a:r>
              <a:rPr lang="en-US" sz="2400" dirty="0" smtClean="0">
                <a:latin typeface="Courier New" panose="02070309020205020404" pitchFamily="49" charset="0"/>
                <a:cs typeface="Courier New" panose="02070309020205020404" pitchFamily="49" charset="0"/>
              </a:rPr>
              <a:t>static </a:t>
            </a:r>
            <a:r>
              <a:rPr lang="en-US" sz="2400" dirty="0" err="1" smtClean="0">
                <a:latin typeface="Courier New" panose="02070309020205020404" pitchFamily="49" charset="0"/>
                <a:cs typeface="Courier New" panose="02070309020205020404" pitchFamily="49" charset="0"/>
              </a:rPr>
              <a:t>Eina_Bool</a:t>
            </a:r>
            <a:r>
              <a:rPr lang="en-US" sz="2400" dirty="0" smtClean="0">
                <a:latin typeface="Courier New" panose="02070309020205020404" pitchFamily="49" charset="0"/>
                <a:cs typeface="Courier New" panose="02070309020205020404" pitchFamily="49" charset="0"/>
              </a:rPr>
              <a:t> _</a:t>
            </a:r>
            <a:r>
              <a:rPr lang="en-US" sz="2400" dirty="0" err="1" smtClean="0">
                <a:latin typeface="Courier New" panose="02070309020205020404" pitchFamily="49" charset="0"/>
                <a:cs typeface="Courier New" panose="02070309020205020404" pitchFamily="49" charset="0"/>
              </a:rPr>
              <a:t>state_get</a:t>
            </a:r>
            <a:r>
              <a:rPr lang="en-US" sz="2400" dirty="0" smtClean="0">
                <a:latin typeface="Courier New" panose="02070309020205020404" pitchFamily="49" charset="0"/>
                <a:cs typeface="Courier New" panose="02070309020205020404" pitchFamily="49" charset="0"/>
              </a:rPr>
              <a:t>(</a:t>
            </a:r>
            <a:r>
              <a:rPr lang="ru-RU" sz="2400" dirty="0" smtClean="0">
                <a:latin typeface="Courier New" panose="02070309020205020404" pitchFamily="49" charset="0"/>
                <a:cs typeface="Courier New" panose="02070309020205020404" pitchFamily="49" charset="0"/>
              </a:rPr>
              <a:t>....</a:t>
            </a:r>
            <a:r>
              <a:rPr lang="en-US" sz="2400" dirty="0" smtClean="0">
                <a:latin typeface="Courier New" panose="02070309020205020404" pitchFamily="49" charset="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r>
              <a:rPr lang="en-US" sz="2400" dirty="0" smtClean="0">
                <a:latin typeface="Courier New" panose="02070309020205020404" pitchFamily="49" charset="0"/>
                <a:cs typeface="Courier New" panose="02070309020205020404" pitchFamily="49" charset="0"/>
              </a:rPr>
              <a:t>{</a:t>
            </a:r>
            <a:endParaRPr lang="ru-RU" sz="2400" dirty="0" smtClean="0">
              <a:latin typeface="Courier New" panose="02070309020205020404" pitchFamily="49" charset="0"/>
              <a:cs typeface="Courier New" panose="02070309020205020404" pitchFamily="49" charset="0"/>
            </a:endParaRPr>
          </a:p>
          <a:p>
            <a:r>
              <a:rPr lang="ru-RU" sz="2400" dirty="0" smtClean="0">
                <a:latin typeface="Courier New" panose="02070309020205020404" pitchFamily="49" charset="0"/>
                <a:cs typeface="Courier New" panose="02070309020205020404" pitchFamily="49" charset="0"/>
              </a:rPr>
              <a:t>  ....</a:t>
            </a:r>
          </a:p>
          <a:p>
            <a:r>
              <a:rPr lang="ru-RU" sz="2400" dirty="0" smtClean="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if (</a:t>
            </a:r>
            <a:r>
              <a:rPr lang="en-US" sz="2400" b="1" dirty="0" smtClean="0">
                <a:solidFill>
                  <a:srgbClr val="0070C0"/>
                </a:solidFill>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strcmp</a:t>
            </a:r>
            <a:r>
              <a:rPr lang="en-US" sz="2400" dirty="0" smtClean="0">
                <a:latin typeface="Courier New" panose="02070309020205020404" pitchFamily="49" charset="0"/>
                <a:cs typeface="Courier New" panose="02070309020205020404" pitchFamily="49" charset="0"/>
              </a:rPr>
              <a:t>(part, STATE_BROWSER))</a:t>
            </a:r>
          </a:p>
          <a:p>
            <a:r>
              <a:rPr lang="en-US" sz="2400" dirty="0" smtClean="0">
                <a:latin typeface="Courier New" panose="02070309020205020404" pitchFamily="49" charset="0"/>
                <a:cs typeface="Courier New" panose="02070309020205020404" pitchFamily="49" charset="0"/>
              </a:rPr>
              <a:t>    return </a:t>
            </a:r>
            <a:r>
              <a:rPr lang="en-US" sz="2400" b="1" dirty="0" smtClean="0">
                <a:solidFill>
                  <a:srgbClr val="0070C0"/>
                </a:solidFill>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strcmp</a:t>
            </a:r>
            <a:r>
              <a:rPr lang="en-US" sz="2400" dirty="0" smtClean="0">
                <a:latin typeface="Courier New" panose="02070309020205020404" pitchFamily="49" charset="0"/>
                <a:cs typeface="Courier New" panose="02070309020205020404" pitchFamily="49" charset="0"/>
              </a:rPr>
              <a:t>(id, APP_ID_BROWSER);</a:t>
            </a:r>
          </a:p>
          <a:p>
            <a:r>
              <a:rPr lang="en-US" sz="2400" dirty="0" smtClean="0">
                <a:latin typeface="Courier New" panose="02070309020205020404" pitchFamily="49" charset="0"/>
                <a:cs typeface="Courier New" panose="02070309020205020404" pitchFamily="49" charset="0"/>
              </a:rPr>
              <a:t>  else if (</a:t>
            </a:r>
            <a:r>
              <a:rPr lang="en-US" sz="2400" b="1" dirty="0" smtClean="0">
                <a:solidFill>
                  <a:srgbClr val="0070C0"/>
                </a:solidFill>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strcmp</a:t>
            </a:r>
            <a:r>
              <a:rPr lang="en-US" sz="2400" dirty="0" smtClean="0">
                <a:latin typeface="Courier New" panose="02070309020205020404" pitchFamily="49" charset="0"/>
                <a:cs typeface="Courier New" panose="02070309020205020404" pitchFamily="49" charset="0"/>
              </a:rPr>
              <a:t>(part, STATE_NOT_BROWSER))</a:t>
            </a:r>
          </a:p>
          <a:p>
            <a:r>
              <a:rPr lang="en-US" sz="2400" dirty="0" smtClean="0">
                <a:latin typeface="Courier New" panose="02070309020205020404" pitchFamily="49" charset="0"/>
                <a:cs typeface="Courier New" panose="02070309020205020404" pitchFamily="49" charset="0"/>
              </a:rPr>
              <a:t>    </a:t>
            </a:r>
            <a:r>
              <a:rPr lang="en-US" sz="2400" b="1" dirty="0" smtClean="0">
                <a:solidFill>
                  <a:srgbClr val="FF0000"/>
                </a:solidFill>
                <a:latin typeface="Courier New" panose="02070309020205020404" pitchFamily="49" charset="0"/>
                <a:cs typeface="Courier New" panose="02070309020205020404" pitchFamily="49" charset="0"/>
              </a:rPr>
              <a:t>return </a:t>
            </a:r>
            <a:r>
              <a:rPr lang="en-US" sz="2400" b="1" dirty="0" err="1" smtClean="0">
                <a:solidFill>
                  <a:srgbClr val="FF0000"/>
                </a:solidFill>
                <a:latin typeface="Courier New" panose="02070309020205020404" pitchFamily="49" charset="0"/>
                <a:cs typeface="Courier New" panose="02070309020205020404" pitchFamily="49" charset="0"/>
              </a:rPr>
              <a:t>strcmp</a:t>
            </a:r>
            <a:r>
              <a:rPr lang="en-US" sz="2400" b="1" dirty="0" smtClean="0">
                <a:solidFill>
                  <a:srgbClr val="FF0000"/>
                </a:solidFill>
                <a:latin typeface="Courier New" panose="02070309020205020404" pitchFamily="49" charset="0"/>
                <a:cs typeface="Courier New" panose="02070309020205020404" pitchFamily="49" charset="0"/>
              </a:rPr>
              <a:t>(id, APP_ID_BROWSER);</a:t>
            </a:r>
            <a:endParaRPr lang="ru-RU" sz="2400" b="1" dirty="0" smtClean="0">
              <a:solidFill>
                <a:srgbClr val="FF0000"/>
              </a:solidFill>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563720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dirty="0" smtClean="0"/>
              <a:t>V</a:t>
            </a:r>
            <a:r>
              <a:rPr lang="ru-RU" dirty="0" smtClean="0"/>
              <a:t>6</a:t>
            </a:r>
            <a:r>
              <a:rPr lang="en-US" smtClean="0"/>
              <a:t>45. Off-by-one Error</a:t>
            </a:r>
            <a:endParaRPr lang="ru-RU" dirty="0"/>
          </a:p>
        </p:txBody>
      </p:sp>
      <p:sp>
        <p:nvSpPr>
          <p:cNvPr id="3" name="Content Placeholder 2"/>
          <p:cNvSpPr>
            <a:spLocks noGrp="1"/>
          </p:cNvSpPr>
          <p:nvPr>
            <p:ph idx="1"/>
          </p:nvPr>
        </p:nvSpPr>
        <p:spPr>
          <a:xfrm>
            <a:off x="733245" y="3467819"/>
            <a:ext cx="10515599" cy="3390181"/>
          </a:xfrm>
        </p:spPr>
        <p:txBody>
          <a:bodyPr>
            <a:normAutofit/>
          </a:bodyPr>
          <a:lstStyle/>
          <a:p>
            <a:r>
              <a:rPr lang="en-US" smtClean="0"/>
              <a:t>V645 The 'strncat' function call could lead to the 'dd_info-</a:t>
            </a:r>
            <a:r>
              <a:rPr lang="en-US" dirty="0"/>
              <a:t>&gt;</a:t>
            </a:r>
            <a:r>
              <a:rPr lang="en-US" err="1"/>
              <a:t>object_uri</a:t>
            </a:r>
            <a:r>
              <a:rPr lang="en-US" smtClean="0"/>
              <a:t>' buffer overflow. The bounds should not contain the size of the buffer, but a number of characters it can hold. oma-parser-dd1.c 422</a:t>
            </a:r>
            <a:endParaRPr lang="en-US" dirty="0" smtClean="0"/>
          </a:p>
          <a:p>
            <a:r>
              <a:rPr lang="ru-RU" smtClean="0"/>
              <a:t>Надо вычесть ещё 1</a:t>
            </a:r>
            <a:r>
              <a:rPr lang="ru-RU" dirty="0" smtClean="0"/>
              <a:t>.</a:t>
            </a:r>
          </a:p>
          <a:p>
            <a:r>
              <a:rPr lang="ru-RU" smtClean="0"/>
              <a:t>Всего ошибок</a:t>
            </a:r>
            <a:r>
              <a:rPr lang="en-US" smtClean="0"/>
              <a:t>: 2</a:t>
            </a:r>
            <a:endParaRPr lang="ru-RU" dirty="0" smtClean="0"/>
          </a:p>
        </p:txBody>
      </p:sp>
      <p:sp>
        <p:nvSpPr>
          <p:cNvPr id="4" name="Rectangle 3"/>
          <p:cNvSpPr/>
          <p:nvPr/>
        </p:nvSpPr>
        <p:spPr>
          <a:xfrm>
            <a:off x="733245" y="1204686"/>
            <a:ext cx="10772955" cy="1785104"/>
          </a:xfrm>
          <a:prstGeom prst="rect">
            <a:avLst/>
          </a:prstGeom>
        </p:spPr>
        <p:txBody>
          <a:bodyPr wrap="square">
            <a:spAutoFit/>
          </a:bodyPr>
          <a:lstStyle/>
          <a:p>
            <a:r>
              <a:rPr lang="en-US" sz="2200">
                <a:latin typeface="Courier New" panose="02070309020205020404" pitchFamily="49" charset="0"/>
                <a:cs typeface="Courier New" panose="02070309020205020404" pitchFamily="49" charset="0"/>
              </a:rPr>
              <a:t>#</a:t>
            </a:r>
            <a:r>
              <a:rPr lang="en-US" sz="2200" smtClean="0">
                <a:latin typeface="Courier New" panose="02070309020205020404" pitchFamily="49" charset="0"/>
                <a:cs typeface="Courier New" panose="02070309020205020404" pitchFamily="49" charset="0"/>
              </a:rPr>
              <a:t>define OP_MAX_URI_LEN 2048</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char object_uri[OP_MAX_URI_LEN</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dirty="0" err="1" smtClean="0">
                <a:latin typeface="Courier New" panose="02070309020205020404" pitchFamily="49" charset="0"/>
                <a:cs typeface="Courier New" panose="02070309020205020404" pitchFamily="49" charset="0"/>
              </a:rPr>
              <a:t>strncat</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dd_info</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a:t>
            </a:r>
            <a:r>
              <a:rPr lang="en-US" sz="2200" err="1">
                <a:latin typeface="Courier New" panose="02070309020205020404" pitchFamily="49" charset="0"/>
                <a:cs typeface="Courier New" panose="02070309020205020404" pitchFamily="49" charset="0"/>
              </a:rPr>
              <a:t>object_uri</a:t>
            </a:r>
            <a:r>
              <a:rPr lang="en-US" sz="2200" smtClean="0">
                <a:latin typeface="Courier New" panose="02070309020205020404" pitchFamily="49" charset="0"/>
                <a:cs typeface="Courier New" panose="02070309020205020404" pitchFamily="49" charset="0"/>
              </a:rPr>
              <a:t>, ch_str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b="1" smtClean="0">
                <a:solidFill>
                  <a:srgbClr val="FF0000"/>
                </a:solidFill>
                <a:latin typeface="Courier New" panose="02070309020205020404" pitchFamily="49" charset="0"/>
                <a:cs typeface="Courier New" panose="02070309020205020404" pitchFamily="49" charset="0"/>
              </a:rPr>
              <a:t>OP_MAX_URI_LEN - strlen(dd_info-</a:t>
            </a:r>
            <a:r>
              <a:rPr lang="en-US" sz="2200" b="1" dirty="0">
                <a:solidFill>
                  <a:srgbClr val="FF0000"/>
                </a:solidFill>
                <a:latin typeface="Courier New" panose="02070309020205020404" pitchFamily="49" charset="0"/>
                <a:cs typeface="Courier New" panose="02070309020205020404" pitchFamily="49" charset="0"/>
              </a:rPr>
              <a:t>&gt;</a:t>
            </a:r>
            <a:r>
              <a:rPr lang="en-US" sz="2200" b="1" dirty="0" err="1">
                <a:solidFill>
                  <a:srgbClr val="FF0000"/>
                </a:solidFill>
                <a:latin typeface="Courier New" panose="02070309020205020404" pitchFamily="49" charset="0"/>
                <a:cs typeface="Courier New" panose="02070309020205020404" pitchFamily="49" charset="0"/>
              </a:rPr>
              <a:t>object_uri</a:t>
            </a:r>
            <a:r>
              <a:rPr lang="en-US" sz="2200" b="1" dirty="0" smtClean="0">
                <a:solidFill>
                  <a:srgbClr val="FF0000"/>
                </a:solidFill>
                <a:latin typeface="Courier New" panose="02070309020205020404" pitchFamily="49" charset="0"/>
                <a:cs typeface="Courier New" panose="02070309020205020404" pitchFamily="49" charset="0"/>
              </a:rPr>
              <a:t>)</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8471988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lstStyle/>
          <a:p>
            <a:r>
              <a:rPr lang="en-US"/>
              <a:t>V647</a:t>
            </a:r>
            <a:r>
              <a:rPr lang="en-US" smtClean="0"/>
              <a:t>. </a:t>
            </a:r>
            <a:r>
              <a:rPr lang="ru-RU" smtClean="0"/>
              <a:t>Коварный язык </a:t>
            </a:r>
            <a:r>
              <a:rPr lang="en-US" smtClean="0"/>
              <a:t>C. </a:t>
            </a:r>
            <a:r>
              <a:rPr lang="ru-RU" smtClean="0"/>
              <a:t>Используется необъявленная фукнция</a:t>
            </a:r>
            <a:endParaRPr lang="ru-RU" dirty="0"/>
          </a:p>
        </p:txBody>
      </p:sp>
      <p:sp>
        <p:nvSpPr>
          <p:cNvPr id="3" name="Content Placeholder 2"/>
          <p:cNvSpPr>
            <a:spLocks noGrp="1"/>
          </p:cNvSpPr>
          <p:nvPr>
            <p:ph idx="1"/>
          </p:nvPr>
        </p:nvSpPr>
        <p:spPr>
          <a:xfrm>
            <a:off x="733245" y="2130725"/>
            <a:ext cx="10515599" cy="4727275"/>
          </a:xfrm>
        </p:spPr>
        <p:txBody>
          <a:bodyPr>
            <a:normAutofit/>
          </a:bodyPr>
          <a:lstStyle/>
          <a:p>
            <a:r>
              <a:rPr lang="ru-RU" dirty="0" smtClean="0"/>
              <a:t>Ошибка обнаружена косвенным способом.</a:t>
            </a:r>
            <a:endParaRPr lang="ru-RU" dirty="0"/>
          </a:p>
          <a:p>
            <a:r>
              <a:rPr lang="en-US" dirty="0" smtClean="0"/>
              <a:t>V647 The value of '</a:t>
            </a:r>
            <a:r>
              <a:rPr lang="en-US" dirty="0" err="1" smtClean="0"/>
              <a:t>int</a:t>
            </a:r>
            <a:r>
              <a:rPr lang="en-US" dirty="0" smtClean="0"/>
              <a:t>' type is assigned to the pointer of '</a:t>
            </a:r>
            <a:r>
              <a:rPr lang="en-US" dirty="0" err="1" smtClean="0"/>
              <a:t>int</a:t>
            </a:r>
            <a:r>
              <a:rPr lang="en-US" dirty="0" smtClean="0"/>
              <a:t>' type. </a:t>
            </a:r>
            <a:r>
              <a:rPr lang="en-US" dirty="0" err="1" smtClean="0"/>
              <a:t>surveillance_test_suite.c</a:t>
            </a:r>
            <a:r>
              <a:rPr lang="en-US" dirty="0" smtClean="0"/>
              <a:t> 928</a:t>
            </a:r>
            <a:endParaRPr lang="ru-RU" dirty="0" smtClean="0"/>
          </a:p>
          <a:p>
            <a:r>
              <a:rPr lang="ru-RU" dirty="0" smtClean="0"/>
              <a:t>Функция </a:t>
            </a:r>
            <a:r>
              <a:rPr lang="en-US" dirty="0" err="1" smtClean="0"/>
              <a:t>malloc</a:t>
            </a:r>
            <a:r>
              <a:rPr lang="en-US" dirty="0" smtClean="0"/>
              <a:t> </a:t>
            </a:r>
            <a:r>
              <a:rPr lang="ru-RU" dirty="0" smtClean="0"/>
              <a:t>нигде не объявлена (не подключен заголовочный файл).</a:t>
            </a:r>
          </a:p>
          <a:p>
            <a:r>
              <a:rPr lang="ru-RU" dirty="0" smtClean="0"/>
              <a:t>Если </a:t>
            </a:r>
            <a:r>
              <a:rPr lang="ru-RU" dirty="0" err="1" smtClean="0"/>
              <a:t>Tizen</a:t>
            </a:r>
            <a:r>
              <a:rPr lang="ru-RU" dirty="0" smtClean="0"/>
              <a:t> станет 64-битным, то будет проблема. Будут отброшены старшие биты указателя, так как по умолчанию считается, что функция возвращает тип </a:t>
            </a:r>
            <a:r>
              <a:rPr lang="en-US" dirty="0" smtClean="0"/>
              <a:t>'</a:t>
            </a:r>
            <a:r>
              <a:rPr lang="en-US" dirty="0" err="1" smtClean="0"/>
              <a:t>int</a:t>
            </a:r>
            <a:r>
              <a:rPr lang="en-US" dirty="0" smtClean="0"/>
              <a:t>'.</a:t>
            </a:r>
            <a:endParaRPr lang="ru-RU" dirty="0" smtClean="0"/>
          </a:p>
          <a:p>
            <a:r>
              <a:rPr lang="ru-RU" dirty="0" smtClean="0"/>
              <a:t>Всего ошибок</a:t>
            </a:r>
            <a:r>
              <a:rPr lang="en-US" dirty="0" smtClean="0"/>
              <a:t>: 1</a:t>
            </a:r>
            <a:endParaRPr lang="ru-RU" dirty="0" smtClean="0"/>
          </a:p>
          <a:p>
            <a:endParaRPr lang="ru-RU" dirty="0" smtClean="0"/>
          </a:p>
        </p:txBody>
      </p:sp>
      <p:sp>
        <p:nvSpPr>
          <p:cNvPr id="4" name="Rectangle 3"/>
          <p:cNvSpPr/>
          <p:nvPr/>
        </p:nvSpPr>
        <p:spPr>
          <a:xfrm>
            <a:off x="733245" y="1463478"/>
            <a:ext cx="10772955" cy="430887"/>
          </a:xfrm>
          <a:prstGeom prst="rect">
            <a:avLst/>
          </a:prstGeom>
        </p:spPr>
        <p:txBody>
          <a:bodyPr wrap="square">
            <a:spAutoFit/>
          </a:bodyPr>
          <a:lstStyle/>
          <a:p>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*labels = </a:t>
            </a:r>
            <a:r>
              <a:rPr lang="en-US" sz="2200" b="1" dirty="0" err="1" smtClean="0">
                <a:solidFill>
                  <a:srgbClr val="FF0000"/>
                </a:solidFill>
                <a:latin typeface="Courier New" panose="02070309020205020404" pitchFamily="49" charset="0"/>
                <a:cs typeface="Courier New" panose="02070309020205020404" pitchFamily="49" charset="0"/>
              </a:rPr>
              <a:t>malloc</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sizeof</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int</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number_of_persons</a:t>
            </a:r>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40458683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fontScale="90000"/>
          </a:bodyPr>
          <a:lstStyle/>
          <a:p>
            <a:r>
              <a:rPr lang="en-US" dirty="0" smtClean="0"/>
              <a:t>V</a:t>
            </a:r>
            <a:r>
              <a:rPr lang="ru-RU" dirty="0" smtClean="0"/>
              <a:t>6</a:t>
            </a:r>
            <a:r>
              <a:rPr lang="en-US" smtClean="0"/>
              <a:t>68. </a:t>
            </a:r>
            <a:r>
              <a:rPr lang="ru-RU" smtClean="0"/>
              <a:t>Не учтено, что оператор </a:t>
            </a:r>
            <a:r>
              <a:rPr lang="en-US" smtClean="0"/>
              <a:t>new</a:t>
            </a:r>
            <a:r>
              <a:rPr lang="ru-RU" smtClean="0"/>
              <a:t> в отличии от </a:t>
            </a:r>
            <a:r>
              <a:rPr lang="en-US" smtClean="0"/>
              <a:t>malloc </a:t>
            </a:r>
            <a:r>
              <a:rPr lang="ru-RU" smtClean="0"/>
              <a:t>не возвращает </a:t>
            </a:r>
            <a:r>
              <a:rPr lang="en-US" smtClean="0"/>
              <a:t>NULL </a:t>
            </a:r>
            <a:r>
              <a:rPr lang="ru-RU" smtClean="0"/>
              <a:t>(неопасный случай</a:t>
            </a:r>
            <a:r>
              <a:rPr lang="ru-RU" dirty="0" smtClean="0"/>
              <a:t>)</a:t>
            </a:r>
            <a:endParaRPr lang="ru-RU" dirty="0"/>
          </a:p>
        </p:txBody>
      </p:sp>
      <p:sp>
        <p:nvSpPr>
          <p:cNvPr id="3" name="Content Placeholder 2"/>
          <p:cNvSpPr>
            <a:spLocks noGrp="1"/>
          </p:cNvSpPr>
          <p:nvPr>
            <p:ph idx="1"/>
          </p:nvPr>
        </p:nvSpPr>
        <p:spPr>
          <a:xfrm>
            <a:off x="733245" y="4882551"/>
            <a:ext cx="10515599" cy="1975449"/>
          </a:xfrm>
        </p:spPr>
        <p:txBody>
          <a:bodyPr>
            <a:normAutofit/>
          </a:bodyPr>
          <a:lstStyle/>
          <a:p>
            <a:r>
              <a:rPr lang="en-US" smtClean="0"/>
              <a:t>V668 There is no sense in testing the 'clone' pointer against null, as the memory was allocated using the 'new' operator. The exception will be generated in the case of memory allocation error. maps_util.h 153</a:t>
            </a:r>
            <a:endParaRPr lang="en-US" dirty="0" smtClean="0"/>
          </a:p>
        </p:txBody>
      </p:sp>
      <p:sp>
        <p:nvSpPr>
          <p:cNvPr id="4" name="Rectangle 3"/>
          <p:cNvSpPr/>
          <p:nvPr/>
        </p:nvSpPr>
        <p:spPr>
          <a:xfrm>
            <a:off x="733245" y="1290948"/>
            <a:ext cx="10772955" cy="3477875"/>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template &lt;class T&gt; class vector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private:</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void push_back(const T &amp;</a:t>
            </a:r>
            <a:r>
              <a:rPr lang="en-US" sz="2200" dirty="0">
                <a:latin typeface="Courier New" panose="02070309020205020404" pitchFamily="49" charset="0"/>
                <a:cs typeface="Courier New" panose="02070309020205020404" pitchFamily="49" charset="0"/>
              </a:rPr>
              <a:t>value)</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T *clone = new T(value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b="1" smtClean="0">
                <a:solidFill>
                  <a:srgbClr val="FF0000"/>
                </a:solidFill>
                <a:latin typeface="Courier New" panose="02070309020205020404" pitchFamily="49" charset="0"/>
                <a:cs typeface="Courier New" panose="02070309020205020404" pitchFamily="49" charset="0"/>
              </a:rPr>
              <a:t>if (</a:t>
            </a:r>
            <a:r>
              <a:rPr lang="en-US" sz="2200" b="1">
                <a:solidFill>
                  <a:srgbClr val="FF0000"/>
                </a:solidFill>
                <a:latin typeface="Courier New" panose="02070309020205020404" pitchFamily="49" charset="0"/>
                <a:cs typeface="Courier New" panose="02070309020205020404" pitchFamily="49" charset="0"/>
              </a:rPr>
              <a:t>clone</a:t>
            </a:r>
            <a:r>
              <a:rPr lang="en-US" sz="2200" b="1" smtClean="0">
                <a:solidFill>
                  <a:srgbClr val="FF0000"/>
                </a:solidFill>
                <a:latin typeface="Courier New" panose="02070309020205020404" pitchFamily="49" charset="0"/>
                <a:cs typeface="Courier New" panose="02070309020205020404" pitchFamily="49" charset="0"/>
              </a:rPr>
              <a:t>)</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g_array_append_val(parray, clone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current_size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4614182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fontScale="90000"/>
          </a:bodyPr>
          <a:lstStyle/>
          <a:p>
            <a:r>
              <a:rPr lang="en-US" dirty="0" smtClean="0"/>
              <a:t>V</a:t>
            </a:r>
            <a:r>
              <a:rPr lang="ru-RU" dirty="0" smtClean="0"/>
              <a:t>6</a:t>
            </a:r>
            <a:r>
              <a:rPr lang="en-US" smtClean="0"/>
              <a:t>68. </a:t>
            </a:r>
            <a:r>
              <a:rPr lang="ru-RU" smtClean="0"/>
              <a:t>Не учтено, что оператор </a:t>
            </a:r>
            <a:r>
              <a:rPr lang="en-US" smtClean="0"/>
              <a:t>new</a:t>
            </a:r>
            <a:r>
              <a:rPr lang="ru-RU" smtClean="0"/>
              <a:t> в отличии от </a:t>
            </a:r>
            <a:r>
              <a:rPr lang="en-US" smtClean="0"/>
              <a:t>malloc </a:t>
            </a:r>
            <a:r>
              <a:rPr lang="ru-RU" smtClean="0"/>
              <a:t>не возвращает </a:t>
            </a:r>
            <a:r>
              <a:rPr lang="en-US" smtClean="0"/>
              <a:t>NULL </a:t>
            </a:r>
            <a:r>
              <a:rPr lang="ru-RU" smtClean="0"/>
              <a:t>(опасный случай</a:t>
            </a:r>
            <a:r>
              <a:rPr lang="ru-RU" dirty="0" smtClean="0"/>
              <a:t>)</a:t>
            </a:r>
            <a:endParaRPr lang="ru-RU" dirty="0"/>
          </a:p>
        </p:txBody>
      </p:sp>
      <p:sp>
        <p:nvSpPr>
          <p:cNvPr id="3" name="Content Placeholder 2"/>
          <p:cNvSpPr>
            <a:spLocks noGrp="1"/>
          </p:cNvSpPr>
          <p:nvPr>
            <p:ph idx="1"/>
          </p:nvPr>
        </p:nvSpPr>
        <p:spPr>
          <a:xfrm>
            <a:off x="733245" y="4882551"/>
            <a:ext cx="10515599" cy="1975449"/>
          </a:xfrm>
        </p:spPr>
        <p:txBody>
          <a:bodyPr>
            <a:normAutofit/>
          </a:bodyPr>
          <a:lstStyle/>
          <a:p>
            <a:r>
              <a:rPr lang="en-US" smtClean="0"/>
              <a:t>V668 There is no sense in testing the 'm_buf' pointer against null, as the memory was allocated using the 'new' operator. The exception will be generated in the case of memory allocation error. slm.cpp 97</a:t>
            </a:r>
            <a:endParaRPr lang="ru-RU" dirty="0" smtClean="0"/>
          </a:p>
          <a:p>
            <a:r>
              <a:rPr lang="ru-RU" smtClean="0"/>
              <a:t>Всего ошибок</a:t>
            </a:r>
            <a:r>
              <a:rPr lang="en-US" smtClean="0"/>
              <a:t>: 54</a:t>
            </a:r>
            <a:endParaRPr lang="en-US" dirty="0" smtClean="0"/>
          </a:p>
        </p:txBody>
      </p:sp>
      <p:sp>
        <p:nvSpPr>
          <p:cNvPr id="4" name="Rectangle 3"/>
          <p:cNvSpPr/>
          <p:nvPr/>
        </p:nvSpPr>
        <p:spPr>
          <a:xfrm>
            <a:off x="733245" y="1290948"/>
            <a:ext cx="10772955" cy="3477875"/>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bool CThreadSlm</a:t>
            </a:r>
            <a:r>
              <a:rPr lang="en-US" sz="2200">
                <a:latin typeface="Courier New" panose="02070309020205020404" pitchFamily="49" charset="0"/>
                <a:cs typeface="Courier New" panose="02070309020205020404" pitchFamily="49" charset="0"/>
              </a:rPr>
              <a:t>::</a:t>
            </a:r>
            <a:r>
              <a:rPr lang="en-US" sz="2200" smtClean="0">
                <a:latin typeface="Courier New" panose="02070309020205020404" pitchFamily="49" charset="0"/>
                <a:cs typeface="Courier New" panose="02070309020205020404" pitchFamily="49" charset="0"/>
              </a:rPr>
              <a:t>load(const char* fname, bool MMap</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int fd = open(fname, O_RDONLY</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b="1" smtClean="0">
                <a:solidFill>
                  <a:srgbClr val="FF0000"/>
                </a:solidFill>
                <a:latin typeface="Courier New" panose="02070309020205020404" pitchFamily="49" charset="0"/>
                <a:cs typeface="Courier New" panose="02070309020205020404" pitchFamily="49" charset="0"/>
              </a:rPr>
              <a:t>  if ((m_buf = new char[m_bufSize]) == NULL) {</a:t>
            </a:r>
            <a:endParaRPr lang="en-US" sz="2200" b="1" dirty="0">
              <a:solidFill>
                <a:srgbClr val="FF0000"/>
              </a:solidFill>
              <a:latin typeface="Courier New" panose="02070309020205020404" pitchFamily="49" charset="0"/>
              <a:cs typeface="Courier New" panose="02070309020205020404" pitchFamily="49" charset="0"/>
            </a:endParaRPr>
          </a:p>
          <a:p>
            <a:r>
              <a:rPr lang="en-US" sz="2200" b="1" smtClean="0">
                <a:solidFill>
                  <a:srgbClr val="FF0000"/>
                </a:solidFill>
                <a:latin typeface="Courier New" panose="02070309020205020404" pitchFamily="49" charset="0"/>
                <a:cs typeface="Courier New" panose="02070309020205020404" pitchFamily="49" charset="0"/>
              </a:rPr>
              <a:t>    close(fd</a:t>
            </a:r>
            <a:r>
              <a:rPr lang="en-US" sz="2200" b="1" dirty="0">
                <a:solidFill>
                  <a:srgbClr val="FF0000"/>
                </a:solidFill>
                <a:latin typeface="Courier New" panose="02070309020205020404" pitchFamily="49" charset="0"/>
                <a:cs typeface="Courier New" panose="02070309020205020404" pitchFamily="49" charset="0"/>
              </a:rPr>
              <a:t>);</a:t>
            </a:r>
          </a:p>
          <a:p>
            <a:r>
              <a:rPr lang="en-US" sz="2200" b="1" smtClean="0">
                <a:solidFill>
                  <a:srgbClr val="FF0000"/>
                </a:solidFill>
                <a:latin typeface="Courier New" panose="02070309020205020404" pitchFamily="49" charset="0"/>
                <a:cs typeface="Courier New" panose="02070309020205020404" pitchFamily="49" charset="0"/>
              </a:rPr>
              <a:t>    return false</a:t>
            </a:r>
            <a:r>
              <a:rPr lang="en-US" sz="2200" b="1" dirty="0">
                <a:solidFill>
                  <a:srgbClr val="FF0000"/>
                </a:solidFill>
                <a:latin typeface="Courier New" panose="02070309020205020404" pitchFamily="49" charset="0"/>
                <a:cs typeface="Courier New" panose="02070309020205020404" pitchFamily="49" charset="0"/>
              </a:rPr>
              <a:t>;</a:t>
            </a:r>
          </a:p>
          <a:p>
            <a:r>
              <a:rPr lang="en-US" sz="2200" b="1" smtClean="0">
                <a:solidFill>
                  <a:srgbClr val="FF0000"/>
                </a:solidFill>
                <a:latin typeface="Courier New" panose="02070309020205020404" pitchFamily="49" charset="0"/>
                <a:cs typeface="Courier New" panose="02070309020205020404" pitchFamily="49" charset="0"/>
              </a:rPr>
              <a:t>  }</a:t>
            </a:r>
            <a:endParaRPr lang="en-US" sz="2200" b="1" dirty="0">
              <a:solidFill>
                <a:srgbClr val="FF0000"/>
              </a:solidFill>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8423778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095555"/>
          </a:xfrm>
        </p:spPr>
        <p:txBody>
          <a:bodyPr>
            <a:normAutofit/>
          </a:bodyPr>
          <a:lstStyle/>
          <a:p>
            <a:r>
              <a:rPr lang="en-US"/>
              <a:t>V674</a:t>
            </a:r>
            <a:r>
              <a:rPr lang="en-US" smtClean="0"/>
              <a:t>. </a:t>
            </a:r>
            <a:r>
              <a:rPr lang="ru-RU" smtClean="0"/>
              <a:t>Путаница между </a:t>
            </a:r>
            <a:r>
              <a:rPr lang="en-US" smtClean="0"/>
              <a:t>integer </a:t>
            </a:r>
            <a:r>
              <a:rPr lang="ru-RU" smtClean="0"/>
              <a:t>и </a:t>
            </a:r>
            <a:r>
              <a:rPr lang="en-US" smtClean="0"/>
              <a:t>double</a:t>
            </a:r>
            <a:endParaRPr lang="ru-RU" dirty="0"/>
          </a:p>
        </p:txBody>
      </p:sp>
      <p:sp>
        <p:nvSpPr>
          <p:cNvPr id="4" name="Rectangle 3"/>
          <p:cNvSpPr/>
          <p:nvPr/>
        </p:nvSpPr>
        <p:spPr>
          <a:xfrm>
            <a:off x="241540" y="1290948"/>
            <a:ext cx="11950459" cy="4062651"/>
          </a:xfrm>
          <a:prstGeom prst="rect">
            <a:avLst/>
          </a:prstGeom>
        </p:spPr>
        <p:txBody>
          <a:bodyPr wrap="square">
            <a:spAutoFit/>
          </a:bodyPr>
          <a:lstStyle/>
          <a:p>
            <a:r>
              <a:rPr lang="en-US" sz="1900" smtClean="0">
                <a:latin typeface="Courier New" panose="02070309020205020404" pitchFamily="49" charset="0"/>
                <a:cs typeface="Courier New" panose="02070309020205020404" pitchFamily="49" charset="0"/>
              </a:rPr>
              <a:t>static void preview_down_cb</a:t>
            </a:r>
            <a:r>
              <a:rPr lang="en-US" sz="1900" dirty="0" smtClean="0">
                <a:latin typeface="Courier New" panose="02070309020205020404" pitchFamily="49" charset="0"/>
                <a:cs typeface="Courier New" panose="02070309020205020404" pitchFamily="49" charset="0"/>
              </a:rPr>
              <a:t>(....)</a:t>
            </a:r>
            <a:endParaRPr lang="en-US" sz="1900" dirty="0">
              <a:latin typeface="Courier New" panose="02070309020205020404" pitchFamily="49" charset="0"/>
              <a:cs typeface="Courier New" panose="02070309020205020404" pitchFamily="49" charset="0"/>
            </a:endParaRPr>
          </a:p>
          <a:p>
            <a:r>
              <a:rPr lang="en-US" sz="1900" dirty="0">
                <a:latin typeface="Courier New" panose="02070309020205020404" pitchFamily="49" charset="0"/>
                <a:cs typeface="Courier New" panose="02070309020205020404" pitchFamily="49" charset="0"/>
              </a:rPr>
              <a:t>{</a:t>
            </a:r>
          </a:p>
          <a:p>
            <a:r>
              <a:rPr lang="en-US" sz="1900" smtClean="0">
                <a:latin typeface="Courier New" panose="02070309020205020404" pitchFamily="49" charset="0"/>
                <a:cs typeface="Courier New" panose="02070309020205020404" pitchFamily="49" charset="0"/>
              </a:rPr>
              <a:t>  ....</a:t>
            </a:r>
            <a:endParaRPr lang="en-US" sz="1900" dirty="0">
              <a:latin typeface="Courier New" panose="02070309020205020404" pitchFamily="49" charset="0"/>
              <a:cs typeface="Courier New" panose="02070309020205020404" pitchFamily="49" charset="0"/>
            </a:endParaRPr>
          </a:p>
          <a:p>
            <a:r>
              <a:rPr lang="en-US" sz="1900" smtClean="0">
                <a:latin typeface="Courier New" panose="02070309020205020404" pitchFamily="49" charset="0"/>
                <a:cs typeface="Courier New" panose="02070309020205020404" pitchFamily="49" charset="0"/>
              </a:rPr>
              <a:t>  </a:t>
            </a:r>
            <a:r>
              <a:rPr lang="en-US" sz="1900" b="1" smtClean="0">
                <a:solidFill>
                  <a:srgbClr val="FF0000"/>
                </a:solidFill>
                <a:latin typeface="Courier New" panose="02070309020205020404" pitchFamily="49" charset="0"/>
                <a:cs typeface="Courier New" panose="02070309020205020404" pitchFamily="49" charset="0"/>
              </a:rPr>
              <a:t>int delay = 0.5</a:t>
            </a:r>
            <a:r>
              <a:rPr lang="en-US" sz="1900" b="1" dirty="0">
                <a:solidFill>
                  <a:srgbClr val="FF0000"/>
                </a:solidFill>
                <a:latin typeface="Courier New" panose="02070309020205020404" pitchFamily="49" charset="0"/>
                <a:cs typeface="Courier New" panose="02070309020205020404" pitchFamily="49" charset="0"/>
              </a:rPr>
              <a:t>;</a:t>
            </a:r>
          </a:p>
          <a:p>
            <a:r>
              <a:rPr lang="en-US" sz="1900" smtClean="0">
                <a:latin typeface="Courier New" panose="02070309020205020404" pitchFamily="49" charset="0"/>
                <a:cs typeface="Courier New" panose="02070309020205020404" pitchFamily="49" charset="0"/>
              </a:rPr>
              <a:t>  double fdelay</a:t>
            </a:r>
            <a:r>
              <a:rPr lang="en-US" sz="1900" dirty="0">
                <a:latin typeface="Courier New" panose="02070309020205020404" pitchFamily="49" charset="0"/>
                <a:cs typeface="Courier New" panose="02070309020205020404" pitchFamily="49" charset="0"/>
              </a:rPr>
              <a:t>;</a:t>
            </a:r>
          </a:p>
          <a:p>
            <a:r>
              <a:rPr lang="en-US" sz="1900" smtClean="0">
                <a:latin typeface="Courier New" panose="02070309020205020404" pitchFamily="49" charset="0"/>
                <a:cs typeface="Courier New" panose="02070309020205020404" pitchFamily="49" charset="0"/>
              </a:rPr>
              <a:t>  </a:t>
            </a:r>
            <a:r>
              <a:rPr lang="en-US" sz="1900" b="1" smtClean="0">
                <a:solidFill>
                  <a:srgbClr val="00B050"/>
                </a:solidFill>
                <a:latin typeface="Courier New" panose="02070309020205020404" pitchFamily="49" charset="0"/>
                <a:cs typeface="Courier New" panose="02070309020205020404" pitchFamily="49" charset="0"/>
              </a:rPr>
              <a:t>fdelay = ((double)delay / 1000.0f</a:t>
            </a:r>
            <a:r>
              <a:rPr lang="en-US" sz="1900" b="1" dirty="0">
                <a:solidFill>
                  <a:srgbClr val="00B050"/>
                </a:solidFill>
                <a:latin typeface="Courier New" panose="02070309020205020404" pitchFamily="49" charset="0"/>
                <a:cs typeface="Courier New" panose="02070309020205020404" pitchFamily="49" charset="0"/>
              </a:rPr>
              <a:t>);</a:t>
            </a:r>
          </a:p>
          <a:p>
            <a:r>
              <a:rPr lang="en-US" sz="1900" smtClean="0">
                <a:latin typeface="Courier New" panose="02070309020205020404" pitchFamily="49" charset="0"/>
                <a:cs typeface="Courier New" panose="02070309020205020404" pitchFamily="49" charset="0"/>
              </a:rPr>
              <a:t>  DbgPrint</a:t>
            </a:r>
            <a:r>
              <a:rPr lang="en-US" sz="1900">
                <a:latin typeface="Courier New" panose="02070309020205020404" pitchFamily="49" charset="0"/>
                <a:cs typeface="Courier New" panose="02070309020205020404" pitchFamily="49" charset="0"/>
              </a:rPr>
              <a:t>("</a:t>
            </a:r>
            <a:r>
              <a:rPr lang="en-US" sz="1900" smtClean="0">
                <a:latin typeface="Courier New" panose="02070309020205020404" pitchFamily="49" charset="0"/>
                <a:cs typeface="Courier New" panose="02070309020205020404" pitchFamily="49" charset="0"/>
              </a:rPr>
              <a:t>Long press: %</a:t>
            </a:r>
            <a:r>
              <a:rPr lang="en-US" sz="1900">
                <a:latin typeface="Courier New" panose="02070309020205020404" pitchFamily="49" charset="0"/>
                <a:cs typeface="Courier New" panose="02070309020205020404" pitchFamily="49" charset="0"/>
              </a:rPr>
              <a:t>lf\n</a:t>
            </a:r>
            <a:r>
              <a:rPr lang="en-US" sz="1900" smtClean="0">
                <a:latin typeface="Courier New" panose="02070309020205020404" pitchFamily="49" charset="0"/>
                <a:cs typeface="Courier New" panose="02070309020205020404" pitchFamily="49" charset="0"/>
              </a:rPr>
              <a:t>", fdelay</a:t>
            </a:r>
            <a:r>
              <a:rPr lang="en-US" sz="1900" dirty="0">
                <a:latin typeface="Courier New" panose="02070309020205020404" pitchFamily="49" charset="0"/>
                <a:cs typeface="Courier New" panose="02070309020205020404" pitchFamily="49" charset="0"/>
              </a:rPr>
              <a:t>);</a:t>
            </a:r>
          </a:p>
          <a:p>
            <a:endParaRPr lang="en-US" sz="1900" dirty="0">
              <a:latin typeface="Courier New" panose="02070309020205020404" pitchFamily="49" charset="0"/>
              <a:cs typeface="Courier New" panose="02070309020205020404" pitchFamily="49" charset="0"/>
            </a:endParaRPr>
          </a:p>
          <a:p>
            <a:r>
              <a:rPr lang="en-US" sz="1600" smtClean="0">
                <a:solidFill>
                  <a:srgbClr val="7030A0"/>
                </a:solidFill>
                <a:latin typeface="Courier New" panose="02070309020205020404" pitchFamily="49" charset="0"/>
                <a:cs typeface="Courier New" panose="02070309020205020404" pitchFamily="49" charset="0"/>
              </a:rPr>
              <a:t>  </a:t>
            </a:r>
            <a:r>
              <a:rPr lang="en-US" sz="1600" b="1" smtClean="0">
                <a:solidFill>
                  <a:srgbClr val="7030A0"/>
                </a:solidFill>
                <a:latin typeface="Courier New" panose="02070309020205020404" pitchFamily="49" charset="0"/>
                <a:cs typeface="Courier New" panose="02070309020205020404" pitchFamily="49" charset="0"/>
              </a:rPr>
              <a:t>//</a:t>
            </a:r>
            <a:r>
              <a:rPr lang="en-US" sz="1600" smtClean="0">
                <a:solidFill>
                  <a:srgbClr val="7030A0"/>
                </a:solidFill>
                <a:latin typeface="Courier New" panose="02070309020205020404" pitchFamily="49" charset="0"/>
                <a:cs typeface="Courier New" panose="02070309020205020404" pitchFamily="49" charset="0"/>
              </a:rPr>
              <a:t>delay = SYSTEM_SETTINGS_TAP_AND_HOLD_DELAY_SHORT; /* default 0.5 sec */</a:t>
            </a:r>
            <a:endParaRPr lang="en-US" sz="1600" dirty="0">
              <a:solidFill>
                <a:srgbClr val="7030A0"/>
              </a:solidFill>
              <a:latin typeface="Courier New" panose="02070309020205020404" pitchFamily="49" charset="0"/>
              <a:cs typeface="Courier New" panose="02070309020205020404" pitchFamily="49" charset="0"/>
            </a:endParaRPr>
          </a:p>
          <a:p>
            <a:r>
              <a:rPr lang="en-US" sz="1600" smtClean="0">
                <a:solidFill>
                  <a:srgbClr val="7030A0"/>
                </a:solidFill>
                <a:latin typeface="Courier New" panose="02070309020205020404" pitchFamily="49" charset="0"/>
                <a:cs typeface="Courier New" panose="02070309020205020404" pitchFamily="49" charset="0"/>
              </a:rPr>
              <a:t>  </a:t>
            </a:r>
            <a:r>
              <a:rPr lang="en-US" sz="1600" b="1" smtClean="0">
                <a:solidFill>
                  <a:srgbClr val="7030A0"/>
                </a:solidFill>
                <a:latin typeface="Courier New" panose="02070309020205020404" pitchFamily="49" charset="0"/>
                <a:cs typeface="Courier New" panose="02070309020205020404" pitchFamily="49" charset="0"/>
              </a:rPr>
              <a:t>//</a:t>
            </a:r>
            <a:r>
              <a:rPr lang="en-US" sz="1600" smtClean="0">
                <a:solidFill>
                  <a:srgbClr val="7030A0"/>
                </a:solidFill>
                <a:latin typeface="Courier New" panose="02070309020205020404" pitchFamily="49" charset="0"/>
                <a:cs typeface="Courier New" panose="02070309020205020404" pitchFamily="49" charset="0"/>
              </a:rPr>
              <a:t>if (</a:t>
            </a:r>
            <a:r>
              <a:rPr lang="en-US" sz="1600" err="1">
                <a:solidFill>
                  <a:srgbClr val="7030A0"/>
                </a:solidFill>
                <a:latin typeface="Courier New" panose="02070309020205020404" pitchFamily="49" charset="0"/>
                <a:cs typeface="Courier New" panose="02070309020205020404" pitchFamily="49" charset="0"/>
              </a:rPr>
              <a:t>system_settings_get_value_int</a:t>
            </a:r>
            <a:r>
              <a:rPr lang="en-US" sz="1600">
                <a:solidFill>
                  <a:srgbClr val="7030A0"/>
                </a:solidFill>
                <a:latin typeface="Courier New" panose="02070309020205020404" pitchFamily="49" charset="0"/>
                <a:cs typeface="Courier New" panose="02070309020205020404" pitchFamily="49" charset="0"/>
              </a:rPr>
              <a:t>(SYSTEM_SETTINGS_KEY_TAP_AND_HOLD_DELAY</a:t>
            </a:r>
            <a:r>
              <a:rPr lang="en-US" sz="1600" smtClean="0">
                <a:solidFill>
                  <a:srgbClr val="7030A0"/>
                </a:solidFill>
                <a:latin typeface="Courier New" panose="02070309020205020404" pitchFamily="49" charset="0"/>
                <a:cs typeface="Courier New" panose="02070309020205020404" pitchFamily="49" charset="0"/>
              </a:rPr>
              <a:t>, &amp;</a:t>
            </a:r>
            <a:r>
              <a:rPr lang="en-US" sz="1600">
                <a:solidFill>
                  <a:srgbClr val="7030A0"/>
                </a:solidFill>
                <a:latin typeface="Courier New" panose="02070309020205020404" pitchFamily="49" charset="0"/>
                <a:cs typeface="Courier New" panose="02070309020205020404" pitchFamily="49" charset="0"/>
              </a:rPr>
              <a:t>delay</a:t>
            </a:r>
            <a:r>
              <a:rPr lang="en-US" sz="1600" smtClean="0">
                <a:solidFill>
                  <a:srgbClr val="7030A0"/>
                </a:solidFill>
                <a:latin typeface="Courier New" panose="02070309020205020404" pitchFamily="49" charset="0"/>
                <a:cs typeface="Courier New" panose="02070309020205020404" pitchFamily="49" charset="0"/>
              </a:rPr>
              <a:t>) != 0) {</a:t>
            </a:r>
            <a:endParaRPr lang="en-US" sz="1600" dirty="0">
              <a:solidFill>
                <a:srgbClr val="7030A0"/>
              </a:solidFill>
              <a:latin typeface="Courier New" panose="02070309020205020404" pitchFamily="49" charset="0"/>
              <a:cs typeface="Courier New" panose="02070309020205020404" pitchFamily="49" charset="0"/>
            </a:endParaRPr>
          </a:p>
          <a:p>
            <a:r>
              <a:rPr lang="en-US" sz="1600" smtClean="0">
                <a:solidFill>
                  <a:srgbClr val="7030A0"/>
                </a:solidFill>
                <a:latin typeface="Courier New" panose="02070309020205020404" pitchFamily="49" charset="0"/>
                <a:cs typeface="Courier New" panose="02070309020205020404" pitchFamily="49" charset="0"/>
              </a:rPr>
              <a:t>  </a:t>
            </a:r>
            <a:r>
              <a:rPr lang="en-US" sz="1600" b="1" smtClean="0">
                <a:solidFill>
                  <a:srgbClr val="7030A0"/>
                </a:solidFill>
                <a:latin typeface="Courier New" panose="02070309020205020404" pitchFamily="49" charset="0"/>
                <a:cs typeface="Courier New" panose="02070309020205020404" pitchFamily="49" charset="0"/>
              </a:rPr>
              <a:t>//</a:t>
            </a:r>
            <a:r>
              <a:rPr lang="en-US" sz="1600" smtClean="0">
                <a:solidFill>
                  <a:srgbClr val="7030A0"/>
                </a:solidFill>
                <a:latin typeface="Courier New" panose="02070309020205020404" pitchFamily="49" charset="0"/>
                <a:cs typeface="Courier New" panose="02070309020205020404" pitchFamily="49" charset="0"/>
              </a:rPr>
              <a:t>delay = SYSTEM_SETTINGS_TAP_AND_HOLD_DELAY_SHORT</a:t>
            </a:r>
            <a:r>
              <a:rPr lang="en-US" sz="1600" dirty="0">
                <a:solidFill>
                  <a:srgbClr val="7030A0"/>
                </a:solidFill>
                <a:latin typeface="Courier New" panose="02070309020205020404" pitchFamily="49" charset="0"/>
                <a:cs typeface="Courier New" panose="02070309020205020404" pitchFamily="49" charset="0"/>
              </a:rPr>
              <a:t>;</a:t>
            </a:r>
          </a:p>
          <a:p>
            <a:r>
              <a:rPr lang="en-US" sz="1600" smtClean="0">
                <a:solidFill>
                  <a:srgbClr val="7030A0"/>
                </a:solidFill>
                <a:latin typeface="Courier New" panose="02070309020205020404" pitchFamily="49" charset="0"/>
                <a:cs typeface="Courier New" panose="02070309020205020404" pitchFamily="49" charset="0"/>
              </a:rPr>
              <a:t>  </a:t>
            </a:r>
            <a:r>
              <a:rPr lang="en-US" sz="1600" b="1" smtClean="0">
                <a:solidFill>
                  <a:srgbClr val="7030A0"/>
                </a:solidFill>
                <a:latin typeface="Courier New" panose="02070309020205020404" pitchFamily="49" charset="0"/>
                <a:cs typeface="Courier New" panose="02070309020205020404" pitchFamily="49" charset="0"/>
              </a:rPr>
              <a:t>//</a:t>
            </a:r>
            <a:r>
              <a:rPr lang="en-US" sz="1600" smtClean="0">
                <a:solidFill>
                  <a:srgbClr val="7030A0"/>
                </a:solidFill>
                <a:latin typeface="Courier New" panose="02070309020205020404" pitchFamily="49" charset="0"/>
                <a:cs typeface="Courier New" panose="02070309020205020404" pitchFamily="49" charset="0"/>
              </a:rPr>
              <a:t>}</a:t>
            </a:r>
            <a:endParaRPr lang="en-US" sz="1600" dirty="0">
              <a:solidFill>
                <a:srgbClr val="7030A0"/>
              </a:solidFill>
              <a:latin typeface="Courier New" panose="02070309020205020404" pitchFamily="49" charset="0"/>
              <a:cs typeface="Courier New" panose="02070309020205020404" pitchFamily="49" charset="0"/>
            </a:endParaRPr>
          </a:p>
          <a:p>
            <a:endParaRPr lang="en-US" sz="1900" dirty="0">
              <a:latin typeface="Courier New" panose="02070309020205020404" pitchFamily="49" charset="0"/>
              <a:cs typeface="Courier New" panose="02070309020205020404" pitchFamily="49" charset="0"/>
            </a:endParaRPr>
          </a:p>
          <a:p>
            <a:r>
              <a:rPr lang="en-US" sz="1900" smtClean="0">
                <a:latin typeface="Courier New" panose="02070309020205020404" pitchFamily="49" charset="0"/>
                <a:cs typeface="Courier New" panose="02070309020205020404" pitchFamily="49" charset="0"/>
              </a:rPr>
              <a:t>  cbdata-</a:t>
            </a:r>
            <a:r>
              <a:rPr lang="en-US" sz="1900">
                <a:latin typeface="Courier New" panose="02070309020205020404" pitchFamily="49" charset="0"/>
                <a:cs typeface="Courier New" panose="02070309020205020404" pitchFamily="49" charset="0"/>
              </a:rPr>
              <a:t>&gt;</a:t>
            </a:r>
            <a:r>
              <a:rPr lang="en-US" sz="1900" smtClean="0">
                <a:latin typeface="Courier New" panose="02070309020205020404" pitchFamily="49" charset="0"/>
                <a:cs typeface="Courier New" panose="02070309020205020404" pitchFamily="49" charset="0"/>
              </a:rPr>
              <a:t>long_press_timer = ecore_timer_add(fdelay, long_press_cb, cbdata</a:t>
            </a:r>
            <a:r>
              <a:rPr lang="en-US" sz="1900" dirty="0" smtClean="0">
                <a:latin typeface="Courier New" panose="02070309020205020404" pitchFamily="49" charset="0"/>
                <a:cs typeface="Courier New" panose="02070309020205020404" pitchFamily="49" charset="0"/>
              </a:rPr>
              <a:t>);</a:t>
            </a:r>
            <a:endParaRPr lang="en-US" sz="1900" dirty="0">
              <a:latin typeface="Courier New" panose="02070309020205020404" pitchFamily="49" charset="0"/>
              <a:cs typeface="Courier New" panose="02070309020205020404" pitchFamily="49" charset="0"/>
            </a:endParaRPr>
          </a:p>
        </p:txBody>
      </p:sp>
      <p:sp>
        <p:nvSpPr>
          <p:cNvPr id="6" name="Content Placeholder 2"/>
          <p:cNvSpPr>
            <a:spLocks noGrp="1"/>
          </p:cNvSpPr>
          <p:nvPr>
            <p:ph idx="1"/>
          </p:nvPr>
        </p:nvSpPr>
        <p:spPr>
          <a:xfrm>
            <a:off x="715993" y="5886852"/>
            <a:ext cx="10515599" cy="893510"/>
          </a:xfrm>
        </p:spPr>
        <p:txBody>
          <a:bodyPr>
            <a:normAutofit fontScale="92500"/>
          </a:bodyPr>
          <a:lstStyle/>
          <a:p>
            <a:r>
              <a:rPr lang="en-US" smtClean="0"/>
              <a:t>V674 The '0.5' literal of the 'double' type is assigned to a variable of the 'int' type. Consider inspecting the '= 0.5' expression. add-viewer.c 824</a:t>
            </a:r>
            <a:endParaRPr lang="en-US" dirty="0" smtClean="0"/>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8502827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8136" y="2231227"/>
            <a:ext cx="7168551" cy="2462213"/>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static void preview_down_cb</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solidFill>
                  <a:srgbClr val="00B050"/>
                </a:solidFill>
                <a:latin typeface="Courier New" panose="02070309020205020404" pitchFamily="49" charset="0"/>
                <a:cs typeface="Courier New" panose="02070309020205020404" pitchFamily="49" charset="0"/>
              </a:rPr>
              <a:t>  </a:t>
            </a:r>
            <a:r>
              <a:rPr lang="en-US" sz="2200" b="1" smtClean="0">
                <a:solidFill>
                  <a:srgbClr val="00B050"/>
                </a:solidFill>
                <a:latin typeface="Courier New" panose="02070309020205020404" pitchFamily="49" charset="0"/>
                <a:cs typeface="Courier New" panose="02070309020205020404" pitchFamily="49" charset="0"/>
              </a:rPr>
              <a:t>int delay = 500</a:t>
            </a:r>
            <a:r>
              <a:rPr lang="en-US" sz="2200" b="1" dirty="0" smtClean="0">
                <a:solidFill>
                  <a:srgbClr val="00B050"/>
                </a:solidFill>
                <a:latin typeface="Courier New" panose="02070309020205020404" pitchFamily="49" charset="0"/>
                <a:cs typeface="Courier New" panose="02070309020205020404" pitchFamily="49" charset="0"/>
              </a:rPr>
              <a:t>;</a:t>
            </a:r>
            <a:endParaRPr lang="en-US" sz="2200" b="1" dirty="0">
              <a:solidFill>
                <a:srgbClr val="00B050"/>
              </a:solidFill>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double fdelay</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b="1" smtClean="0">
                <a:solidFill>
                  <a:srgbClr val="00B050"/>
                </a:solidFill>
                <a:latin typeface="Courier New" panose="02070309020205020404" pitchFamily="49" charset="0"/>
                <a:cs typeface="Courier New" panose="02070309020205020404" pitchFamily="49" charset="0"/>
              </a:rPr>
              <a:t>fdelay = ((double)delay / 1000.0f</a:t>
            </a:r>
            <a:r>
              <a:rPr lang="en-US" sz="2200" b="1" dirty="0">
                <a:solidFill>
                  <a:srgbClr val="00B050"/>
                </a:solidFill>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DbgPrint</a:t>
            </a:r>
            <a:r>
              <a:rPr lang="en-US" sz="2200">
                <a:latin typeface="Courier New" panose="02070309020205020404" pitchFamily="49" charset="0"/>
                <a:cs typeface="Courier New" panose="02070309020205020404" pitchFamily="49" charset="0"/>
              </a:rPr>
              <a:t>("</a:t>
            </a:r>
            <a:r>
              <a:rPr lang="en-US" sz="2200" smtClean="0">
                <a:latin typeface="Courier New" panose="02070309020205020404" pitchFamily="49" charset="0"/>
                <a:cs typeface="Courier New" panose="02070309020205020404" pitchFamily="49" charset="0"/>
              </a:rPr>
              <a:t>Long press: %</a:t>
            </a:r>
            <a:r>
              <a:rPr lang="en-US" sz="2200">
                <a:latin typeface="Courier New" panose="02070309020205020404" pitchFamily="49" charset="0"/>
                <a:cs typeface="Courier New" panose="02070309020205020404" pitchFamily="49" charset="0"/>
              </a:rPr>
              <a:t>lf\n</a:t>
            </a:r>
            <a:r>
              <a:rPr lang="en-US" sz="2200" smtClean="0">
                <a:latin typeface="Courier New" panose="02070309020205020404" pitchFamily="49" charset="0"/>
                <a:cs typeface="Courier New" panose="02070309020205020404" pitchFamily="49" charset="0"/>
              </a:rPr>
              <a:t>", fdelay</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6" name="Content Placeholder 2"/>
          <p:cNvSpPr>
            <a:spLocks noGrp="1"/>
          </p:cNvSpPr>
          <p:nvPr>
            <p:ph idx="1"/>
          </p:nvPr>
        </p:nvSpPr>
        <p:spPr>
          <a:xfrm>
            <a:off x="828136" y="141659"/>
            <a:ext cx="10567357" cy="6362657"/>
          </a:xfrm>
        </p:spPr>
        <p:txBody>
          <a:bodyPr>
            <a:normAutofit/>
          </a:bodyPr>
          <a:lstStyle/>
          <a:p>
            <a:r>
              <a:rPr lang="ru-RU" dirty="0" smtClean="0"/>
              <a:t>Скорее всего</a:t>
            </a:r>
            <a:r>
              <a:rPr lang="en-US" dirty="0"/>
              <a:t>,</a:t>
            </a:r>
            <a:r>
              <a:rPr lang="ru-RU" dirty="0" smtClean="0"/>
              <a:t> мы имеем дело с неудачным </a:t>
            </a:r>
            <a:r>
              <a:rPr lang="ru-RU" dirty="0" err="1" smtClean="0"/>
              <a:t>рефакторингом</a:t>
            </a:r>
            <a:r>
              <a:rPr lang="ru-RU" dirty="0" smtClean="0"/>
              <a:t>.</a:t>
            </a:r>
          </a:p>
          <a:p>
            <a:r>
              <a:rPr lang="ru-RU" dirty="0" smtClean="0"/>
              <a:t>Решили закомментировать часть кода и сделать переменную </a:t>
            </a:r>
            <a:r>
              <a:rPr lang="en-US" dirty="0" err="1" smtClean="0"/>
              <a:t>fdelay</a:t>
            </a:r>
            <a:r>
              <a:rPr lang="ru-RU" dirty="0" smtClean="0"/>
              <a:t> всегда равную </a:t>
            </a:r>
            <a:r>
              <a:rPr lang="en-US" dirty="0" smtClean="0"/>
              <a:t>0.5.</a:t>
            </a:r>
          </a:p>
          <a:p>
            <a:r>
              <a:rPr lang="ru-RU" dirty="0" smtClean="0"/>
              <a:t>Корректный код должен был выглядеть так</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r>
              <a:rPr lang="ru-RU" dirty="0" smtClean="0"/>
              <a:t>Всего ошибок</a:t>
            </a:r>
            <a:r>
              <a:rPr lang="en-US" dirty="0" smtClean="0"/>
              <a:t>: 1</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665709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Важно</a:t>
            </a:r>
            <a:endParaRPr lang="ru-RU" dirty="0"/>
          </a:p>
        </p:txBody>
      </p:sp>
      <p:sp>
        <p:nvSpPr>
          <p:cNvPr id="3" name="Content Placeholder 2"/>
          <p:cNvSpPr>
            <a:spLocks noGrp="1"/>
          </p:cNvSpPr>
          <p:nvPr>
            <p:ph idx="1"/>
          </p:nvPr>
        </p:nvSpPr>
        <p:spPr>
          <a:xfrm>
            <a:off x="838200" y="1825625"/>
            <a:ext cx="10515600" cy="4592428"/>
          </a:xfrm>
        </p:spPr>
        <p:txBody>
          <a:bodyPr>
            <a:normAutofit fontScale="92500"/>
          </a:bodyPr>
          <a:lstStyle/>
          <a:p>
            <a:r>
              <a:rPr lang="ru-RU" dirty="0" smtClean="0"/>
              <a:t>В презентации говорится о том, сколько ошибок можно исправить, проверив </a:t>
            </a:r>
            <a:r>
              <a:rPr lang="en-US" dirty="0" err="1" smtClean="0"/>
              <a:t>Tizen</a:t>
            </a:r>
            <a:r>
              <a:rPr lang="en-US" dirty="0" smtClean="0"/>
              <a:t> </a:t>
            </a:r>
            <a:r>
              <a:rPr lang="ru-RU" dirty="0" smtClean="0"/>
              <a:t>с помощью </a:t>
            </a:r>
            <a:r>
              <a:rPr lang="en-US" dirty="0" smtClean="0"/>
              <a:t>PVS-Studio</a:t>
            </a:r>
            <a:r>
              <a:rPr lang="ru-RU" dirty="0" smtClean="0"/>
              <a:t>.</a:t>
            </a:r>
            <a:endParaRPr lang="en-US" dirty="0" smtClean="0"/>
          </a:p>
          <a:p>
            <a:r>
              <a:rPr lang="ru-RU" dirty="0" smtClean="0"/>
              <a:t>Однако, разовая правка ошибок является необходимым, но недостаточным действием для повышения качества кода.</a:t>
            </a:r>
          </a:p>
          <a:p>
            <a:r>
              <a:rPr lang="ru-RU" dirty="0" smtClean="0"/>
              <a:t>При разовой проверке находятся ошибки, которые мало влияют на работоспособность программы. Поэтому любая разовая проверка может продемонстрировать возможности анализатора, но не более того</a:t>
            </a:r>
            <a:r>
              <a:rPr lang="ru-RU" dirty="0"/>
              <a:t>.</a:t>
            </a:r>
            <a:endParaRPr lang="ru-RU" dirty="0" smtClean="0"/>
          </a:p>
          <a:p>
            <a:r>
              <a:rPr lang="ru-RU" dirty="0" smtClean="0"/>
              <a:t>Качество и надежность проекта повышается при регулярном применении статического анализатора кода.</a:t>
            </a:r>
          </a:p>
          <a:p>
            <a:r>
              <a:rPr lang="ru-RU" dirty="0" smtClean="0"/>
              <a:t>Чем раньше ошибка выявлена, тем </a:t>
            </a:r>
            <a:r>
              <a:rPr lang="ru-RU" dirty="0"/>
              <a:t>дешевле цена её исправления</a:t>
            </a:r>
            <a:r>
              <a:rPr lang="ru-RU" dirty="0" smtClean="0"/>
              <a:t>.</a:t>
            </a:r>
          </a:p>
          <a:p>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941565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dirty="0" smtClean="0"/>
              <a:t>V</a:t>
            </a:r>
            <a:r>
              <a:rPr lang="ru-RU" dirty="0" smtClean="0"/>
              <a:t>6</a:t>
            </a:r>
            <a:r>
              <a:rPr lang="en-US" smtClean="0"/>
              <a:t>75. </a:t>
            </a:r>
            <a:r>
              <a:rPr lang="ru-RU" smtClean="0"/>
              <a:t>Запись в </a:t>
            </a:r>
            <a:r>
              <a:rPr lang="en-US" smtClean="0"/>
              <a:t>readonly </a:t>
            </a:r>
            <a:r>
              <a:rPr lang="ru-RU" smtClean="0"/>
              <a:t>память (везёт, что этот код относится к тестам</a:t>
            </a:r>
            <a:r>
              <a:rPr lang="ru-RU" dirty="0" smtClean="0"/>
              <a:t>)</a:t>
            </a:r>
            <a:endParaRPr lang="ru-RU" dirty="0"/>
          </a:p>
        </p:txBody>
      </p:sp>
      <p:sp>
        <p:nvSpPr>
          <p:cNvPr id="3" name="Content Placeholder 2"/>
          <p:cNvSpPr>
            <a:spLocks noGrp="1"/>
          </p:cNvSpPr>
          <p:nvPr>
            <p:ph idx="1"/>
          </p:nvPr>
        </p:nvSpPr>
        <p:spPr>
          <a:xfrm>
            <a:off x="733245" y="4615133"/>
            <a:ext cx="10515599" cy="2242868"/>
          </a:xfrm>
        </p:spPr>
        <p:txBody>
          <a:bodyPr>
            <a:normAutofit/>
          </a:bodyPr>
          <a:lstStyle/>
          <a:p>
            <a:r>
              <a:rPr lang="en-US" smtClean="0"/>
              <a:t>V675 Calling the 'strncat' function will cause the writing into the read-only memory. Inspect the first argument. media-content_test.c 2952</a:t>
            </a:r>
            <a:endParaRPr lang="ru-RU" dirty="0" smtClean="0"/>
          </a:p>
          <a:p>
            <a:r>
              <a:rPr lang="ru-RU" smtClean="0"/>
              <a:t>Всего ошибок</a:t>
            </a:r>
            <a:r>
              <a:rPr lang="en-US" smtClean="0"/>
              <a:t>: 1</a:t>
            </a:r>
            <a:endParaRPr lang="en-US" dirty="0" smtClean="0"/>
          </a:p>
        </p:txBody>
      </p:sp>
      <p:sp>
        <p:nvSpPr>
          <p:cNvPr id="5" name="Rectangle 4"/>
          <p:cNvSpPr/>
          <p:nvPr/>
        </p:nvSpPr>
        <p:spPr>
          <a:xfrm>
            <a:off x="267420" y="1446224"/>
            <a:ext cx="11585276" cy="2800767"/>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int test_batch_operations</a:t>
            </a:r>
            <a:r>
              <a:rPr lang="en-US" sz="2200" dirty="0">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a:t>
            </a:r>
            <a:r>
              <a:rPr lang="en-US" sz="2200" b="1" smtClean="0">
                <a:solidFill>
                  <a:srgbClr val="00B050"/>
                </a:solidFill>
                <a:latin typeface="Courier New" panose="02070309020205020404" pitchFamily="49" charset="0"/>
                <a:cs typeface="Courier New" panose="02070309020205020404" pitchFamily="49" charset="0"/>
              </a:rPr>
              <a:t>char *condition = "MEDIA_PATH LIKE \'";</a:t>
            </a:r>
            <a:endParaRPr lang="en-US" sz="2200" b="1" dirty="0">
              <a:solidFill>
                <a:srgbClr val="00B050"/>
              </a:solidFill>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strncat(</a:t>
            </a:r>
            <a:r>
              <a:rPr lang="en-US" sz="2200" b="1" smtClean="0">
                <a:solidFill>
                  <a:srgbClr val="FF0000"/>
                </a:solidFill>
                <a:latin typeface="Courier New" panose="02070309020205020404" pitchFamily="49" charset="0"/>
                <a:cs typeface="Courier New" panose="02070309020205020404" pitchFamily="49" charset="0"/>
              </a:rPr>
              <a:t>condition</a:t>
            </a:r>
            <a:r>
              <a:rPr lang="en-US" sz="2200" smtClean="0">
                <a:latin typeface="Courier New" panose="02070309020205020404" pitchFamily="49" charset="0"/>
                <a:cs typeface="Courier New" panose="02070309020205020404" pitchFamily="49" charset="0"/>
              </a:rPr>
              <a:t>, tzplatform_mkpath(TZ_USER_CONTENT</a:t>
            </a:r>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test/image%%</a:t>
            </a:r>
            <a:r>
              <a:rPr lang="en-US" sz="2200">
                <a:latin typeface="Courier New" panose="02070309020205020404" pitchFamily="49" charset="0"/>
                <a:cs typeface="Courier New" panose="02070309020205020404" pitchFamily="49" charset="0"/>
              </a:rPr>
              <a:t>jpg</a:t>
            </a:r>
            <a:r>
              <a:rPr lang="en-US" sz="2200" smtClean="0">
                <a:latin typeface="Courier New" panose="02070309020205020404" pitchFamily="49" charset="0"/>
                <a:cs typeface="Courier New" panose="02070309020205020404" pitchFamily="49" charset="0"/>
              </a:rPr>
              <a:t>\'"), 17</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sp>
        <p:nvSpPr>
          <p:cNvPr id="6"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6937613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dirty="0" smtClean="0"/>
              <a:t>V</a:t>
            </a:r>
            <a:r>
              <a:rPr lang="ru-RU" smtClean="0"/>
              <a:t>696</a:t>
            </a:r>
            <a:r>
              <a:rPr lang="en-US" smtClean="0"/>
              <a:t>. </a:t>
            </a:r>
            <a:r>
              <a:rPr lang="ru-RU" smtClean="0"/>
              <a:t>Неправильные циклы</a:t>
            </a:r>
            <a:endParaRPr lang="ru-RU" dirty="0"/>
          </a:p>
        </p:txBody>
      </p:sp>
      <p:sp>
        <p:nvSpPr>
          <p:cNvPr id="3" name="Content Placeholder 2"/>
          <p:cNvSpPr>
            <a:spLocks noGrp="1"/>
          </p:cNvSpPr>
          <p:nvPr>
            <p:ph idx="1"/>
          </p:nvPr>
        </p:nvSpPr>
        <p:spPr>
          <a:xfrm>
            <a:off x="733245" y="4140679"/>
            <a:ext cx="10515599" cy="2717321"/>
          </a:xfrm>
        </p:spPr>
        <p:txBody>
          <a:bodyPr>
            <a:normAutofit/>
          </a:bodyPr>
          <a:lstStyle/>
          <a:p>
            <a:r>
              <a:rPr lang="en-US" smtClean="0"/>
              <a:t>V668 There is no sense in testing the 'm_buf' pointer against null, as the memory was allocated using the 'new' operator. The exception will be generated in the case of memory allocation error. slm.cpp 97</a:t>
            </a:r>
            <a:endParaRPr lang="ru-RU" dirty="0" smtClean="0"/>
          </a:p>
          <a:p>
            <a:r>
              <a:rPr lang="ru-RU" smtClean="0"/>
              <a:t>Оператор </a:t>
            </a:r>
            <a:r>
              <a:rPr lang="en-US" smtClean="0"/>
              <a:t>continue </a:t>
            </a:r>
            <a:r>
              <a:rPr lang="ru-RU" smtClean="0"/>
              <a:t>прервёт, а не возобновит цикл</a:t>
            </a:r>
            <a:r>
              <a:rPr lang="ru-RU" dirty="0" smtClean="0"/>
              <a:t>.</a:t>
            </a:r>
          </a:p>
          <a:p>
            <a:r>
              <a:rPr lang="ru-RU" smtClean="0"/>
              <a:t>Всего ошибок</a:t>
            </a:r>
            <a:r>
              <a:rPr lang="en-US" smtClean="0"/>
              <a:t>: 2</a:t>
            </a:r>
            <a:endParaRPr lang="en-US" dirty="0" smtClean="0"/>
          </a:p>
        </p:txBody>
      </p:sp>
      <p:sp>
        <p:nvSpPr>
          <p:cNvPr id="4" name="Rectangle 3"/>
          <p:cNvSpPr/>
          <p:nvPr/>
        </p:nvSpPr>
        <p:spPr>
          <a:xfrm>
            <a:off x="733245" y="1290948"/>
            <a:ext cx="10772955" cy="2462213"/>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do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ret = TEMP_FAILURE_RETRY(getpwnam_r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if (ret == ERANGE &amp;&amp; buffer.size() &lt; MEMORY_LIMIT)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buffer.resize(buffer.size() &lt;&lt; 1</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b="1" smtClean="0">
                <a:solidFill>
                  <a:srgbClr val="FF0000"/>
                </a:solidFill>
                <a:latin typeface="Courier New" panose="02070309020205020404" pitchFamily="49" charset="0"/>
                <a:cs typeface="Courier New" panose="02070309020205020404" pitchFamily="49" charset="0"/>
              </a:rPr>
              <a:t>continue</a:t>
            </a:r>
            <a:r>
              <a:rPr lang="en-US" sz="2200" b="1" dirty="0" smtClean="0">
                <a:solidFill>
                  <a:srgbClr val="FF0000"/>
                </a:solidFill>
                <a:latin typeface="Courier New" panose="02070309020205020404" pitchFamily="49" charset="0"/>
                <a:cs typeface="Courier New" panose="02070309020205020404" pitchFamily="49" charset="0"/>
              </a:rPr>
              <a:t>;</a:t>
            </a:r>
            <a:endParaRPr lang="en-US" sz="2200" b="1" dirty="0">
              <a:solidFill>
                <a:srgbClr val="FF0000"/>
              </a:solidFill>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while (</a:t>
            </a:r>
            <a:r>
              <a:rPr lang="en-US" sz="2200" dirty="0">
                <a:latin typeface="Courier New" panose="02070309020205020404" pitchFamily="49" charset="0"/>
                <a:cs typeface="Courier New" panose="02070309020205020404" pitchFamily="49" charset="0"/>
              </a:rPr>
              <a:t>0);</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5245569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dirty="0" smtClean="0"/>
              <a:t>V</a:t>
            </a:r>
            <a:r>
              <a:rPr lang="ru-RU" dirty="0" smtClean="0"/>
              <a:t>701</a:t>
            </a:r>
            <a:r>
              <a:rPr lang="en-US" dirty="0" smtClean="0"/>
              <a:t>. </a:t>
            </a:r>
            <a:r>
              <a:rPr lang="ru-RU" dirty="0" smtClean="0"/>
              <a:t>Опасный способ использования </a:t>
            </a:r>
            <a:r>
              <a:rPr lang="en-US" dirty="0" err="1" smtClean="0"/>
              <a:t>realloc</a:t>
            </a:r>
            <a:r>
              <a:rPr lang="en-US" dirty="0" smtClean="0"/>
              <a:t> (</a:t>
            </a:r>
            <a:r>
              <a:rPr lang="ru-RU" dirty="0" smtClean="0"/>
              <a:t>может приводить к </a:t>
            </a:r>
            <a:r>
              <a:rPr lang="en-US" dirty="0" err="1" smtClean="0"/>
              <a:t>memvory</a:t>
            </a:r>
            <a:r>
              <a:rPr lang="en-US" dirty="0" smtClean="0"/>
              <a:t> leak)</a:t>
            </a:r>
            <a:endParaRPr lang="ru-RU" dirty="0"/>
          </a:p>
        </p:txBody>
      </p:sp>
      <p:sp>
        <p:nvSpPr>
          <p:cNvPr id="3" name="Content Placeholder 2"/>
          <p:cNvSpPr>
            <a:spLocks noGrp="1"/>
          </p:cNvSpPr>
          <p:nvPr>
            <p:ph idx="1"/>
          </p:nvPr>
        </p:nvSpPr>
        <p:spPr>
          <a:xfrm>
            <a:off x="733245" y="3519577"/>
            <a:ext cx="10515599" cy="3338423"/>
          </a:xfrm>
        </p:spPr>
        <p:txBody>
          <a:bodyPr>
            <a:normAutofit/>
          </a:bodyPr>
          <a:lstStyle/>
          <a:p>
            <a:r>
              <a:rPr lang="en-US" smtClean="0"/>
              <a:t>V701 realloc() possible leak: when realloc() fails in allocating memory, original pointer 'value' is lost. Consider assigning realloc() to a temporary pointer. preference.c 951</a:t>
            </a:r>
            <a:endParaRPr lang="ru-RU" dirty="0" smtClean="0"/>
          </a:p>
          <a:p>
            <a:r>
              <a:rPr lang="ru-RU" smtClean="0"/>
              <a:t>Не сохраняется старое значение указателя. Если </a:t>
            </a:r>
            <a:r>
              <a:rPr lang="en-US" smtClean="0"/>
              <a:t>realloc </a:t>
            </a:r>
            <a:r>
              <a:rPr lang="ru-RU" smtClean="0"/>
              <a:t>не перевыделит память, то произойдёт утечка памяти</a:t>
            </a:r>
            <a:r>
              <a:rPr lang="ru-RU" dirty="0" smtClean="0"/>
              <a:t>.</a:t>
            </a:r>
          </a:p>
          <a:p>
            <a:r>
              <a:rPr lang="ru-RU" smtClean="0"/>
              <a:t>Всего ошибок</a:t>
            </a:r>
            <a:r>
              <a:rPr lang="en-US" smtClean="0"/>
              <a:t>: 11</a:t>
            </a:r>
            <a:endParaRPr lang="en-US" dirty="0" smtClean="0"/>
          </a:p>
        </p:txBody>
      </p:sp>
      <p:sp>
        <p:nvSpPr>
          <p:cNvPr id="4" name="Rectangle 3"/>
          <p:cNvSpPr/>
          <p:nvPr/>
        </p:nvSpPr>
        <p:spPr>
          <a:xfrm>
            <a:off x="733245" y="1636004"/>
            <a:ext cx="10772955" cy="1785104"/>
          </a:xfrm>
          <a:prstGeom prst="rect">
            <a:avLst/>
          </a:prstGeom>
        </p:spPr>
        <p:txBody>
          <a:bodyPr wrap="square">
            <a:spAutoFit/>
          </a:bodyPr>
          <a:lstStyle/>
          <a:p>
            <a:r>
              <a:rPr lang="en-US" sz="2200" b="1" smtClean="0">
                <a:solidFill>
                  <a:srgbClr val="FF0000"/>
                </a:solidFill>
                <a:latin typeface="Courier New" panose="02070309020205020404" pitchFamily="49" charset="0"/>
                <a:cs typeface="Courier New" panose="02070309020205020404" pitchFamily="49" charset="0"/>
              </a:rPr>
              <a:t>value = (char *) realloc(value, value_size</a:t>
            </a:r>
            <a:r>
              <a:rPr lang="en-US" sz="2200" b="1" dirty="0" smtClean="0">
                <a:solidFill>
                  <a:srgbClr val="FF0000"/>
                </a:solidFill>
                <a:latin typeface="Courier New" panose="02070309020205020404" pitchFamily="49" charset="0"/>
                <a:cs typeface="Courier New" panose="02070309020205020404" pitchFamily="49" charset="0"/>
              </a:rPr>
              <a:t>);</a:t>
            </a:r>
            <a:endParaRPr lang="en-US" sz="2200" b="1" dirty="0">
              <a:solidFill>
                <a:srgbClr val="FF0000"/>
              </a:solidFill>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if (value == NULL)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func_ret = PREFERENCE_ERROR_OUT_OF_MEMORY</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break</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2560091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a:t>V773</a:t>
            </a:r>
            <a:r>
              <a:rPr lang="en-US" smtClean="0"/>
              <a:t>. </a:t>
            </a:r>
            <a:r>
              <a:rPr lang="ru-RU" smtClean="0"/>
              <a:t>Утечка памяти</a:t>
            </a:r>
            <a:endParaRPr lang="ru-RU" dirty="0"/>
          </a:p>
        </p:txBody>
      </p:sp>
      <p:sp>
        <p:nvSpPr>
          <p:cNvPr id="3" name="Content Placeholder 2"/>
          <p:cNvSpPr>
            <a:spLocks noGrp="1"/>
          </p:cNvSpPr>
          <p:nvPr>
            <p:ph idx="1"/>
          </p:nvPr>
        </p:nvSpPr>
        <p:spPr>
          <a:xfrm>
            <a:off x="861922" y="1213419"/>
            <a:ext cx="10515599" cy="1365879"/>
          </a:xfrm>
        </p:spPr>
        <p:txBody>
          <a:bodyPr>
            <a:normAutofit/>
          </a:bodyPr>
          <a:lstStyle/>
          <a:p>
            <a:r>
              <a:rPr lang="ru-RU" dirty="0" smtClean="0"/>
              <a:t>В начале рассмотрим три используемые функции. Для нас важно, что все </a:t>
            </a:r>
            <a:r>
              <a:rPr lang="ru-RU" smtClean="0"/>
              <a:t>они возвращают </a:t>
            </a:r>
            <a:r>
              <a:rPr lang="ru-RU" dirty="0" smtClean="0"/>
              <a:t>указатель на выделенную память.</a:t>
            </a:r>
          </a:p>
        </p:txBody>
      </p:sp>
      <p:sp>
        <p:nvSpPr>
          <p:cNvPr id="4" name="Rectangle 3"/>
          <p:cNvSpPr/>
          <p:nvPr/>
        </p:nvSpPr>
        <p:spPr>
          <a:xfrm>
            <a:off x="861922" y="2255807"/>
            <a:ext cx="10772955" cy="4616648"/>
          </a:xfrm>
          <a:prstGeom prst="rect">
            <a:avLst/>
          </a:prstGeom>
        </p:spPr>
        <p:txBody>
          <a:bodyPr wrap="square">
            <a:spAutoFit/>
          </a:bodyPr>
          <a:lstStyle/>
          <a:p>
            <a:r>
              <a:rPr lang="en-US" sz="2100" smtClean="0">
                <a:latin typeface="Courier New" panose="02070309020205020404" pitchFamily="49" charset="0"/>
                <a:cs typeface="Courier New" panose="02070309020205020404" pitchFamily="49" charset="0"/>
              </a:rPr>
              <a:t>char *generate_role_trait(AtspiAccessible * obj)</a:t>
            </a:r>
            <a:r>
              <a:rPr lang="ru-RU" sz="2100" smtClean="0">
                <a:latin typeface="Courier New" panose="02070309020205020404" pitchFamily="49" charset="0"/>
                <a:cs typeface="Courier New" panose="02070309020205020404" pitchFamily="49" charset="0"/>
              </a:rPr>
              <a:t> </a:t>
            </a:r>
            <a:r>
              <a:rPr lang="en-US" sz="2100" smtClean="0">
                <a:latin typeface="Courier New" panose="02070309020205020404" pitchFamily="49" charset="0"/>
                <a:cs typeface="Courier New" panose="02070309020205020404" pitchFamily="49" charset="0"/>
              </a:rPr>
              <a:t>{</a:t>
            </a:r>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a:t>
            </a:r>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return strdup(ret</a:t>
            </a:r>
            <a:r>
              <a:rPr lang="en-US" sz="2100" dirty="0">
                <a:latin typeface="Courier New" panose="02070309020205020404" pitchFamily="49" charset="0"/>
                <a:cs typeface="Courier New" panose="02070309020205020404" pitchFamily="49" charset="0"/>
              </a:rPr>
              <a:t>);</a:t>
            </a:r>
          </a:p>
          <a:p>
            <a:r>
              <a:rPr lang="en-US" sz="2100" dirty="0">
                <a:latin typeface="Courier New" panose="02070309020205020404" pitchFamily="49" charset="0"/>
                <a:cs typeface="Courier New" panose="02070309020205020404" pitchFamily="49" charset="0"/>
              </a:rPr>
              <a:t>}</a:t>
            </a:r>
          </a:p>
          <a:p>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char *generate_description_trait(AtspiAccessible * obj) {</a:t>
            </a:r>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a:t>
            </a:r>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return strdup(ret</a:t>
            </a:r>
            <a:r>
              <a:rPr lang="en-US" sz="2100" dirty="0">
                <a:latin typeface="Courier New" panose="02070309020205020404" pitchFamily="49" charset="0"/>
                <a:cs typeface="Courier New" panose="02070309020205020404" pitchFamily="49" charset="0"/>
              </a:rPr>
              <a:t>);</a:t>
            </a:r>
          </a:p>
          <a:p>
            <a:r>
              <a:rPr lang="en-US" sz="2100" dirty="0">
                <a:latin typeface="Courier New" panose="02070309020205020404" pitchFamily="49" charset="0"/>
                <a:cs typeface="Courier New" panose="02070309020205020404" pitchFamily="49" charset="0"/>
              </a:rPr>
              <a:t>}</a:t>
            </a:r>
          </a:p>
          <a:p>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char *generate_state_trait(AtspiAccessible * obj)</a:t>
            </a:r>
            <a:r>
              <a:rPr lang="ru-RU" sz="2100" smtClean="0">
                <a:latin typeface="Courier New" panose="02070309020205020404" pitchFamily="49" charset="0"/>
                <a:cs typeface="Courier New" panose="02070309020205020404" pitchFamily="49" charset="0"/>
              </a:rPr>
              <a:t> </a:t>
            </a:r>
            <a:r>
              <a:rPr lang="en-US" sz="2100" smtClean="0">
                <a:latin typeface="Courier New" panose="02070309020205020404" pitchFamily="49" charset="0"/>
                <a:cs typeface="Courier New" panose="02070309020205020404" pitchFamily="49" charset="0"/>
              </a:rPr>
              <a:t>{</a:t>
            </a:r>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a:t>
            </a:r>
            <a:endParaRPr lang="en-US" sz="2100" dirty="0">
              <a:latin typeface="Courier New" panose="02070309020205020404" pitchFamily="49" charset="0"/>
              <a:cs typeface="Courier New" panose="02070309020205020404" pitchFamily="49" charset="0"/>
            </a:endParaRPr>
          </a:p>
          <a:p>
            <a:r>
              <a:rPr lang="en-US" sz="2100" smtClean="0">
                <a:latin typeface="Courier New" panose="02070309020205020404" pitchFamily="49" charset="0"/>
                <a:cs typeface="Courier New" panose="02070309020205020404" pitchFamily="49" charset="0"/>
              </a:rPr>
              <a:t>  return strdup(ret</a:t>
            </a:r>
            <a:r>
              <a:rPr lang="en-US" sz="2100" dirty="0">
                <a:latin typeface="Courier New" panose="02070309020205020404" pitchFamily="49" charset="0"/>
                <a:cs typeface="Courier New" panose="02070309020205020404" pitchFamily="49" charset="0"/>
              </a:rPr>
              <a:t>);</a:t>
            </a:r>
          </a:p>
          <a:p>
            <a:r>
              <a:rPr lang="en-US" sz="21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2333698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9728" y="159588"/>
            <a:ext cx="11438627" cy="4154984"/>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char *</a:t>
            </a:r>
            <a:r>
              <a:rPr lang="en-US" sz="2200" dirty="0" err="1" smtClean="0">
                <a:latin typeface="Courier New" panose="02070309020205020404" pitchFamily="49" charset="0"/>
                <a:cs typeface="Courier New" panose="02070309020205020404" pitchFamily="49" charset="0"/>
              </a:rPr>
              <a:t>role_name</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generate_role_trait</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obj</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char *</a:t>
            </a:r>
            <a:r>
              <a:rPr lang="en-US" sz="2200" dirty="0" err="1" smtClean="0">
                <a:latin typeface="Courier New" panose="02070309020205020404" pitchFamily="49" charset="0"/>
                <a:cs typeface="Courier New" panose="02070309020205020404" pitchFamily="49" charset="0"/>
              </a:rPr>
              <a:t>description_from_role</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generate_description_trait</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obj</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char *</a:t>
            </a:r>
            <a:r>
              <a:rPr lang="en-US" sz="2200" dirty="0" err="1" smtClean="0">
                <a:latin typeface="Courier New" panose="02070309020205020404" pitchFamily="49" charset="0"/>
                <a:cs typeface="Courier New" panose="02070309020205020404" pitchFamily="49" charset="0"/>
              </a:rPr>
              <a:t>state_from_role</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generate_state_trait</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obj</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char *</a:t>
            </a:r>
            <a:r>
              <a:rPr lang="en-US" sz="2200" dirty="0" err="1" smtClean="0">
                <a:latin typeface="Courier New" panose="02070309020205020404" pitchFamily="49" charset="0"/>
                <a:cs typeface="Courier New" panose="02070309020205020404" pitchFamily="49" charset="0"/>
              </a:rPr>
              <a:t>desc</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atspi_accessible_get_description</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obj</a:t>
            </a:r>
            <a:r>
              <a:rPr lang="en-US" sz="2200" dirty="0" smtClean="0">
                <a:latin typeface="Courier New" panose="02070309020205020404" pitchFamily="49" charset="0"/>
                <a:cs typeface="Courier New" panose="02070309020205020404" pitchFamily="49" charset="0"/>
              </a:rPr>
              <a:t>, &amp;</a:t>
            </a:r>
            <a:r>
              <a:rPr lang="en-US" sz="2200" dirty="0">
                <a:latin typeface="Courier New" panose="02070309020205020404" pitchFamily="49" charset="0"/>
                <a:cs typeface="Courier New" panose="02070309020205020404" pitchFamily="49" charset="0"/>
              </a:rPr>
              <a:t>err);</a:t>
            </a:r>
          </a:p>
          <a:p>
            <a:endParaRPr lang="ru-RU" sz="2200" dirty="0" smtClean="0">
              <a:latin typeface="Courier New" panose="02070309020205020404" pitchFamily="49" charset="0"/>
              <a:cs typeface="Courier New" panose="02070309020205020404" pitchFamily="49" charset="0"/>
            </a:endParaRPr>
          </a:p>
          <a:p>
            <a:r>
              <a:rPr lang="en-US" sz="2200" b="1" dirty="0" smtClean="0">
                <a:solidFill>
                  <a:srgbClr val="FF0000"/>
                </a:solidFill>
                <a:latin typeface="Courier New" panose="02070309020205020404" pitchFamily="49" charset="0"/>
                <a:cs typeface="Courier New" panose="02070309020205020404" pitchFamily="49" charset="0"/>
              </a:rPr>
              <a:t>if (</a:t>
            </a:r>
            <a:r>
              <a:rPr lang="en-US" sz="2200" b="1" dirty="0">
                <a:solidFill>
                  <a:srgbClr val="FF0000"/>
                </a:solidFill>
                <a:latin typeface="Courier New" panose="02070309020205020404" pitchFamily="49" charset="0"/>
                <a:cs typeface="Courier New" panose="02070309020205020404" pitchFamily="49" charset="0"/>
              </a:rPr>
              <a:t>err)</a:t>
            </a:r>
          </a:p>
          <a:p>
            <a:r>
              <a:rPr lang="en-US" sz="2200" b="1" dirty="0" smtClean="0">
                <a:solidFill>
                  <a:srgbClr val="FF0000"/>
                </a:solidFill>
                <a:latin typeface="Courier New" panose="02070309020205020404" pitchFamily="49" charset="0"/>
                <a:cs typeface="Courier New" panose="02070309020205020404" pitchFamily="49" charset="0"/>
              </a:rPr>
              <a:t>{</a:t>
            </a:r>
            <a:endParaRPr lang="en-US" sz="2200" b="1" dirty="0">
              <a:solidFill>
                <a:srgbClr val="FF0000"/>
              </a:solidFill>
              <a:latin typeface="Courier New" panose="02070309020205020404" pitchFamily="49" charset="0"/>
              <a:cs typeface="Courier New" panose="02070309020205020404" pitchFamily="49" charset="0"/>
            </a:endParaRPr>
          </a:p>
          <a:p>
            <a:r>
              <a:rPr lang="en-US" sz="2200" b="1" dirty="0" smtClean="0">
                <a:solidFill>
                  <a:srgbClr val="FF0000"/>
                </a:solidFill>
                <a:latin typeface="Courier New" panose="02070309020205020404" pitchFamily="49" charset="0"/>
                <a:cs typeface="Courier New" panose="02070309020205020404" pitchFamily="49" charset="0"/>
              </a:rPr>
              <a:t>  </a:t>
            </a:r>
            <a:r>
              <a:rPr lang="en-US" sz="2200" b="1" dirty="0" err="1" smtClean="0">
                <a:solidFill>
                  <a:srgbClr val="FF0000"/>
                </a:solidFill>
                <a:latin typeface="Courier New" panose="02070309020205020404" pitchFamily="49" charset="0"/>
                <a:cs typeface="Courier New" panose="02070309020205020404" pitchFamily="49" charset="0"/>
              </a:rPr>
              <a:t>g_error_free</a:t>
            </a:r>
            <a:r>
              <a:rPr lang="en-US" sz="2200" b="1" dirty="0" smtClean="0">
                <a:solidFill>
                  <a:srgbClr val="FF0000"/>
                </a:solidFill>
                <a:latin typeface="Courier New" panose="02070309020205020404" pitchFamily="49" charset="0"/>
                <a:cs typeface="Courier New" panose="02070309020205020404" pitchFamily="49" charset="0"/>
              </a:rPr>
              <a:t>(err</a:t>
            </a:r>
            <a:r>
              <a:rPr lang="en-US" sz="2200" b="1" dirty="0">
                <a:solidFill>
                  <a:srgbClr val="FF0000"/>
                </a:solidFill>
                <a:latin typeface="Courier New" panose="02070309020205020404" pitchFamily="49" charset="0"/>
                <a:cs typeface="Courier New" panose="02070309020205020404" pitchFamily="49" charset="0"/>
              </a:rPr>
              <a:t>);</a:t>
            </a:r>
          </a:p>
          <a:p>
            <a:r>
              <a:rPr lang="en-US" sz="2200" b="1" dirty="0" smtClean="0">
                <a:solidFill>
                  <a:srgbClr val="FF0000"/>
                </a:solidFill>
                <a:latin typeface="Courier New" panose="02070309020205020404" pitchFamily="49" charset="0"/>
                <a:cs typeface="Courier New" panose="02070309020205020404" pitchFamily="49" charset="0"/>
              </a:rPr>
              <a:t>  </a:t>
            </a:r>
            <a:r>
              <a:rPr lang="en-US" sz="2200" b="1" dirty="0" err="1" smtClean="0">
                <a:solidFill>
                  <a:srgbClr val="FF0000"/>
                </a:solidFill>
                <a:latin typeface="Courier New" panose="02070309020205020404" pitchFamily="49" charset="0"/>
                <a:cs typeface="Courier New" panose="02070309020205020404" pitchFamily="49" charset="0"/>
              </a:rPr>
              <a:t>g_free</a:t>
            </a:r>
            <a:r>
              <a:rPr lang="en-US" sz="2200" b="1" dirty="0" smtClean="0">
                <a:solidFill>
                  <a:srgbClr val="FF0000"/>
                </a:solidFill>
                <a:latin typeface="Courier New" panose="02070309020205020404" pitchFamily="49" charset="0"/>
                <a:cs typeface="Courier New" panose="02070309020205020404" pitchFamily="49" charset="0"/>
              </a:rPr>
              <a:t>(</a:t>
            </a:r>
            <a:r>
              <a:rPr lang="en-US" sz="2200" b="1" dirty="0" err="1" smtClean="0">
                <a:solidFill>
                  <a:srgbClr val="FF0000"/>
                </a:solidFill>
                <a:latin typeface="Courier New" panose="02070309020205020404" pitchFamily="49" charset="0"/>
                <a:cs typeface="Courier New" panose="02070309020205020404" pitchFamily="49" charset="0"/>
              </a:rPr>
              <a:t>desc</a:t>
            </a:r>
            <a:r>
              <a:rPr lang="en-US" sz="2200" b="1" dirty="0">
                <a:solidFill>
                  <a:srgbClr val="FF0000"/>
                </a:solidFill>
                <a:latin typeface="Courier New" panose="02070309020205020404" pitchFamily="49" charset="0"/>
                <a:cs typeface="Courier New" panose="02070309020205020404" pitchFamily="49" charset="0"/>
              </a:rPr>
              <a:t>);</a:t>
            </a:r>
          </a:p>
          <a:p>
            <a:r>
              <a:rPr lang="en-US" sz="2200" b="1" dirty="0" smtClean="0">
                <a:solidFill>
                  <a:srgbClr val="FF0000"/>
                </a:solidFill>
                <a:latin typeface="Courier New" panose="02070309020205020404" pitchFamily="49" charset="0"/>
                <a:cs typeface="Courier New" panose="02070309020205020404" pitchFamily="49" charset="0"/>
              </a:rPr>
              <a:t>  return </a:t>
            </a:r>
            <a:r>
              <a:rPr lang="en-US" sz="2200" b="1" dirty="0" err="1" smtClean="0">
                <a:solidFill>
                  <a:srgbClr val="FF0000"/>
                </a:solidFill>
                <a:latin typeface="Courier New" panose="02070309020205020404" pitchFamily="49" charset="0"/>
                <a:cs typeface="Courier New" panose="02070309020205020404" pitchFamily="49" charset="0"/>
              </a:rPr>
              <a:t>strdup</a:t>
            </a:r>
            <a:r>
              <a:rPr lang="en-US" sz="2200" b="1" dirty="0" smtClean="0">
                <a:solidFill>
                  <a:srgbClr val="FF0000"/>
                </a:solidFill>
                <a:latin typeface="Courier New" panose="02070309020205020404" pitchFamily="49" charset="0"/>
                <a:cs typeface="Courier New" panose="02070309020205020404" pitchFamily="49" charset="0"/>
              </a:rPr>
              <a:t>(trait</a:t>
            </a:r>
            <a:r>
              <a:rPr lang="en-US" sz="2200" b="1" dirty="0">
                <a:solidFill>
                  <a:srgbClr val="FF0000"/>
                </a:solidFill>
                <a:latin typeface="Courier New" panose="02070309020205020404" pitchFamily="49" charset="0"/>
                <a:cs typeface="Courier New" panose="02070309020205020404" pitchFamily="49" charset="0"/>
              </a:rPr>
              <a:t>);</a:t>
            </a:r>
          </a:p>
          <a:p>
            <a:r>
              <a:rPr lang="en-US" sz="2200" b="1" dirty="0" smtClean="0">
                <a:solidFill>
                  <a:srgbClr val="FF0000"/>
                </a:solidFill>
                <a:latin typeface="Courier New" panose="02070309020205020404" pitchFamily="49" charset="0"/>
                <a:cs typeface="Courier New" panose="02070309020205020404" pitchFamily="49" charset="0"/>
              </a:rPr>
              <a:t>}</a:t>
            </a:r>
            <a:endParaRPr lang="en-US" sz="2200" b="1" dirty="0">
              <a:solidFill>
                <a:srgbClr val="FF0000"/>
              </a:solidFill>
              <a:latin typeface="Courier New" panose="02070309020205020404" pitchFamily="49" charset="0"/>
              <a:cs typeface="Courier New" panose="02070309020205020404" pitchFamily="49" charset="0"/>
            </a:endParaRPr>
          </a:p>
        </p:txBody>
      </p:sp>
      <p:sp>
        <p:nvSpPr>
          <p:cNvPr id="8" name="Content Placeholder 2"/>
          <p:cNvSpPr>
            <a:spLocks noGrp="1"/>
          </p:cNvSpPr>
          <p:nvPr>
            <p:ph idx="1"/>
          </p:nvPr>
        </p:nvSpPr>
        <p:spPr>
          <a:xfrm>
            <a:off x="854015" y="5434642"/>
            <a:ext cx="10515599" cy="1319841"/>
          </a:xfrm>
        </p:spPr>
        <p:txBody>
          <a:bodyPr>
            <a:normAutofit/>
          </a:bodyPr>
          <a:lstStyle/>
          <a:p>
            <a:r>
              <a:rPr lang="ru-RU" smtClean="0"/>
              <a:t>В случае ошибки освобождается не вся память</a:t>
            </a:r>
            <a:r>
              <a:rPr lang="ru-RU" dirty="0" smtClean="0"/>
              <a:t>.</a:t>
            </a:r>
          </a:p>
          <a:p>
            <a:r>
              <a:rPr lang="ru-RU" smtClean="0"/>
              <a:t>Всего ошибок</a:t>
            </a:r>
            <a:r>
              <a:rPr lang="en-US" smtClean="0"/>
              <a:t>: 3</a:t>
            </a:r>
            <a:endParaRPr lang="en-US" dirty="0" smtClean="0"/>
          </a:p>
        </p:txBody>
      </p:sp>
      <p:sp>
        <p:nvSpPr>
          <p:cNvPr id="9" name="Content Placeholder 2"/>
          <p:cNvSpPr txBox="1">
            <a:spLocks/>
          </p:cNvSpPr>
          <p:nvPr/>
        </p:nvSpPr>
        <p:spPr>
          <a:xfrm>
            <a:off x="5644662" y="2387360"/>
            <a:ext cx="6180992" cy="28528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smtClean="0"/>
              <a:t>V773 The function was exited without releasing the 'role_name' pointer. A memory leak is possible. navigator.c 991</a:t>
            </a:r>
            <a:endParaRPr lang="en-US" sz="2000" dirty="0" smtClean="0"/>
          </a:p>
          <a:p>
            <a:r>
              <a:rPr lang="en-US" sz="2000" smtClean="0"/>
              <a:t>V773 The function was exited without releasing the 'description_from_role' pointer. A memory leak is possible. navigator.c 991</a:t>
            </a:r>
            <a:endParaRPr lang="en-US" sz="2000" dirty="0" smtClean="0"/>
          </a:p>
          <a:p>
            <a:r>
              <a:rPr lang="en-US" sz="2000" smtClean="0"/>
              <a:t>V773 The function was exited without releasing the 'state_from_role' pointer. A memory leak is possible. navigator.c 991</a:t>
            </a:r>
            <a:endParaRPr lang="en-US" sz="2000" dirty="0" smtClean="0"/>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9429122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dirty="0" smtClean="0"/>
              <a:t>V</a:t>
            </a:r>
            <a:r>
              <a:rPr lang="ru-RU" smtClean="0"/>
              <a:t>778</a:t>
            </a:r>
            <a:r>
              <a:rPr lang="en-US" smtClean="0"/>
              <a:t>. </a:t>
            </a:r>
            <a:r>
              <a:rPr lang="ru-RU" smtClean="0"/>
              <a:t>Опечатка в однотипных блоках кода</a:t>
            </a:r>
            <a:endParaRPr lang="ru-RU" dirty="0"/>
          </a:p>
        </p:txBody>
      </p:sp>
      <p:sp>
        <p:nvSpPr>
          <p:cNvPr id="3" name="Content Placeholder 2"/>
          <p:cNvSpPr>
            <a:spLocks noGrp="1"/>
          </p:cNvSpPr>
          <p:nvPr>
            <p:ph idx="1"/>
          </p:nvPr>
        </p:nvSpPr>
        <p:spPr>
          <a:xfrm>
            <a:off x="733245" y="4735902"/>
            <a:ext cx="10515599" cy="2122098"/>
          </a:xfrm>
        </p:spPr>
        <p:txBody>
          <a:bodyPr>
            <a:normAutofit/>
          </a:bodyPr>
          <a:lstStyle/>
          <a:p>
            <a:r>
              <a:rPr lang="en-US" smtClean="0"/>
              <a:t>V778 Two similar code fragments were found. Perhaps, this is a typo and 'm_navigatorToolbar' variable should be used instead of 'm_modulesToolbar'. BookmarkManagerUI.cpp 66</a:t>
            </a:r>
            <a:endParaRPr lang="ru-RU" dirty="0" smtClean="0"/>
          </a:p>
          <a:p>
            <a:r>
              <a:rPr lang="ru-RU" smtClean="0"/>
              <a:t>Всего ошибок</a:t>
            </a:r>
            <a:r>
              <a:rPr lang="en-US" smtClean="0"/>
              <a:t>: 1</a:t>
            </a:r>
            <a:endParaRPr lang="en-US" dirty="0" smtClean="0"/>
          </a:p>
        </p:txBody>
      </p:sp>
      <p:sp>
        <p:nvSpPr>
          <p:cNvPr id="4" name="Rectangle 3"/>
          <p:cNvSpPr/>
          <p:nvPr/>
        </p:nvSpPr>
        <p:spPr>
          <a:xfrm>
            <a:off x="733245" y="1118416"/>
            <a:ext cx="10772955" cy="3477875"/>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if (</a:t>
            </a:r>
            <a:r>
              <a:rPr lang="en-US" sz="2200" b="1" err="1">
                <a:solidFill>
                  <a:srgbClr val="00B050"/>
                </a:solidFill>
                <a:latin typeface="Courier New" panose="02070309020205020404" pitchFamily="49" charset="0"/>
                <a:cs typeface="Courier New" panose="02070309020205020404" pitchFamily="49" charset="0"/>
              </a:rPr>
              <a:t>m_modulesToolbar</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evas_object_smart_callback_del(</a:t>
            </a:r>
            <a:r>
              <a:rPr lang="en-US" sz="2200" b="1" smtClean="0">
                <a:solidFill>
                  <a:srgbClr val="00B050"/>
                </a:solidFill>
                <a:latin typeface="Courier New" panose="02070309020205020404" pitchFamily="49" charset="0"/>
                <a:cs typeface="Courier New" panose="02070309020205020404" pitchFamily="49" charset="0"/>
              </a:rPr>
              <a:t>m_modulesToolbar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err="1">
                <a:latin typeface="Courier New" panose="02070309020205020404" pitchFamily="49" charset="0"/>
                <a:cs typeface="Courier New" panose="02070309020205020404" pitchFamily="49" charset="0"/>
              </a:rPr>
              <a:t>language,changed</a:t>
            </a:r>
            <a:r>
              <a:rPr lang="en-US" sz="2200" smtClean="0">
                <a:latin typeface="Courier New" panose="02070309020205020404" pitchFamily="49" charset="0"/>
                <a:cs typeface="Courier New" panose="02070309020205020404" pitchFamily="49" charset="0"/>
              </a:rPr>
              <a:t>", _</a:t>
            </a:r>
            <a:r>
              <a:rPr lang="en-US" sz="2200" dirty="0" err="1">
                <a:latin typeface="Courier New" panose="02070309020205020404" pitchFamily="49" charset="0"/>
                <a:cs typeface="Courier New" panose="02070309020205020404" pitchFamily="49" charset="0"/>
              </a:rPr>
              <a:t>modules_toolbar_language_changed</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evas_object_del(</a:t>
            </a:r>
            <a:r>
              <a:rPr lang="en-US" sz="2200" b="1" smtClean="0">
                <a:solidFill>
                  <a:srgbClr val="00B050"/>
                </a:solidFill>
                <a:latin typeface="Courier New" panose="02070309020205020404" pitchFamily="49" charset="0"/>
                <a:cs typeface="Courier New" panose="02070309020205020404" pitchFamily="49" charset="0"/>
              </a:rPr>
              <a:t>m_modulesToolbar</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if (</a:t>
            </a:r>
            <a:r>
              <a:rPr lang="en-US" sz="2200" b="1" err="1">
                <a:solidFill>
                  <a:srgbClr val="002060"/>
                </a:solidFill>
                <a:latin typeface="Courier New" panose="02070309020205020404" pitchFamily="49" charset="0"/>
                <a:cs typeface="Courier New" panose="02070309020205020404" pitchFamily="49" charset="0"/>
              </a:rPr>
              <a:t>m_navigatorToolbar</a:t>
            </a:r>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evas_object_smart_callback_del(</a:t>
            </a:r>
            <a:r>
              <a:rPr lang="en-US" sz="2200" b="1" smtClean="0">
                <a:solidFill>
                  <a:srgbClr val="002060"/>
                </a:solidFill>
                <a:latin typeface="Courier New" panose="02070309020205020404" pitchFamily="49" charset="0"/>
                <a:cs typeface="Courier New" panose="02070309020205020404" pitchFamily="49" charset="0"/>
              </a:rPr>
              <a:t>m_navigatorToolbar</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err="1">
                <a:latin typeface="Courier New" panose="02070309020205020404" pitchFamily="49" charset="0"/>
                <a:cs typeface="Courier New" panose="02070309020205020404" pitchFamily="49" charset="0"/>
              </a:rPr>
              <a:t>language,changed</a:t>
            </a:r>
            <a:r>
              <a:rPr lang="en-US" sz="2200" smtClean="0">
                <a:latin typeface="Courier New" panose="02070309020205020404" pitchFamily="49" charset="0"/>
                <a:cs typeface="Courier New" panose="02070309020205020404" pitchFamily="49" charset="0"/>
              </a:rPr>
              <a:t>", _</a:t>
            </a:r>
            <a:r>
              <a:rPr lang="en-US" sz="2200" dirty="0" err="1">
                <a:latin typeface="Courier New" panose="02070309020205020404" pitchFamily="49" charset="0"/>
                <a:cs typeface="Courier New" panose="02070309020205020404" pitchFamily="49" charset="0"/>
              </a:rPr>
              <a:t>navigation_toolbar_language_changed</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evas_object_del(</a:t>
            </a:r>
            <a:r>
              <a:rPr lang="en-US" sz="2200" b="1" smtClean="0">
                <a:solidFill>
                  <a:srgbClr val="FF0000"/>
                </a:solidFill>
                <a:latin typeface="Courier New" panose="02070309020205020404" pitchFamily="49" charset="0"/>
                <a:cs typeface="Courier New" panose="02070309020205020404" pitchFamily="49" charset="0"/>
              </a:rPr>
              <a:t>m_modulesToolbar</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1628752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dirty="0" smtClean="0"/>
              <a:t>V</a:t>
            </a:r>
            <a:r>
              <a:rPr lang="ru-RU" dirty="0" smtClean="0"/>
              <a:t>779</a:t>
            </a:r>
            <a:r>
              <a:rPr lang="en-US" dirty="0" smtClean="0"/>
              <a:t>. </a:t>
            </a:r>
            <a:r>
              <a:rPr lang="ru-RU" dirty="0" smtClean="0"/>
              <a:t>Мёртвый код</a:t>
            </a:r>
            <a:endParaRPr lang="ru-RU" dirty="0"/>
          </a:p>
        </p:txBody>
      </p:sp>
      <p:sp>
        <p:nvSpPr>
          <p:cNvPr id="3" name="Content Placeholder 2"/>
          <p:cNvSpPr>
            <a:spLocks noGrp="1"/>
          </p:cNvSpPr>
          <p:nvPr>
            <p:ph idx="1"/>
          </p:nvPr>
        </p:nvSpPr>
        <p:spPr>
          <a:xfrm>
            <a:off x="733245" y="5175848"/>
            <a:ext cx="10515599" cy="1682151"/>
          </a:xfrm>
        </p:spPr>
        <p:txBody>
          <a:bodyPr>
            <a:normAutofit/>
          </a:bodyPr>
          <a:lstStyle/>
          <a:p>
            <a:r>
              <a:rPr lang="en-US" smtClean="0"/>
              <a:t>V779 Unreachable code detected. It is possible that an error is present. myplace-suggest.c 68</a:t>
            </a:r>
            <a:endParaRPr lang="ru-RU" dirty="0" smtClean="0"/>
          </a:p>
          <a:p>
            <a:r>
              <a:rPr lang="ru-RU" smtClean="0"/>
              <a:t>Всего ошибок</a:t>
            </a:r>
            <a:r>
              <a:rPr lang="en-US" smtClean="0"/>
              <a:t>: 8</a:t>
            </a:r>
            <a:endParaRPr lang="en-US" dirty="0" smtClean="0"/>
          </a:p>
        </p:txBody>
      </p:sp>
      <p:sp>
        <p:nvSpPr>
          <p:cNvPr id="4" name="Rectangle 3"/>
          <p:cNvSpPr/>
          <p:nvPr/>
        </p:nvSpPr>
        <p:spPr>
          <a:xfrm>
            <a:off x="733245" y="1644627"/>
            <a:ext cx="10772955" cy="3139321"/>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static bool __</a:t>
            </a:r>
            <a:r>
              <a:rPr lang="en-US" sz="2200" dirty="0" err="1">
                <a:latin typeface="Courier New" panose="02070309020205020404" pitchFamily="49" charset="0"/>
                <a:cs typeface="Courier New" panose="02070309020205020404" pitchFamily="49" charset="0"/>
              </a:rPr>
              <a:t>check_myplace_automation</a:t>
            </a:r>
            <a:r>
              <a:rPr lang="en-US" sz="2200" dirty="0">
                <a:latin typeface="Courier New" panose="02070309020205020404" pitchFamily="49" charset="0"/>
                <a:cs typeface="Courier New" panose="02070309020205020404" pitchFamily="49" charset="0"/>
              </a:rPr>
              <a:t>(void)</a:t>
            </a: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LS_FUNC_ENTER</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bool myplace_automation_supported = false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bool myplace_automation_consent = false</a:t>
            </a:r>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a:t>
            </a:r>
            <a:r>
              <a:rPr lang="en-US" sz="2200" b="1" smtClean="0">
                <a:solidFill>
                  <a:srgbClr val="00B050"/>
                </a:solidFill>
                <a:latin typeface="Courier New" panose="02070309020205020404" pitchFamily="49" charset="0"/>
                <a:cs typeface="Courier New" panose="02070309020205020404" pitchFamily="49" charset="0"/>
              </a:rPr>
              <a:t>return false</a:t>
            </a:r>
            <a:r>
              <a:rPr lang="en-US" sz="2200" b="1" dirty="0">
                <a:solidFill>
                  <a:srgbClr val="00B050"/>
                </a:solidFill>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r>
              <a:rPr lang="en-US" sz="2200" b="1" smtClean="0">
                <a:solidFill>
                  <a:srgbClr val="FF0000"/>
                </a:solidFill>
                <a:latin typeface="Courier New" panose="02070309020205020404" pitchFamily="49" charset="0"/>
                <a:cs typeface="Courier New" panose="02070309020205020404" pitchFamily="49" charset="0"/>
              </a:rPr>
              <a:t>LS_FUNC_EXIT</a:t>
            </a:r>
            <a:endParaRPr lang="en-US" sz="2200" b="1" dirty="0">
              <a:solidFill>
                <a:srgbClr val="FF0000"/>
              </a:solidFill>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7053200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dirty="0" smtClean="0"/>
              <a:t>V</a:t>
            </a:r>
            <a:r>
              <a:rPr lang="ru-RU" smtClean="0"/>
              <a:t>780</a:t>
            </a:r>
            <a:r>
              <a:rPr lang="en-US" smtClean="0"/>
              <a:t>. </a:t>
            </a:r>
            <a:r>
              <a:rPr lang="ru-RU" smtClean="0"/>
              <a:t>Неправильная инициализация объектов</a:t>
            </a:r>
            <a:endParaRPr lang="ru-RU" dirty="0"/>
          </a:p>
        </p:txBody>
      </p:sp>
      <p:sp>
        <p:nvSpPr>
          <p:cNvPr id="3" name="Content Placeholder 2"/>
          <p:cNvSpPr>
            <a:spLocks noGrp="1"/>
          </p:cNvSpPr>
          <p:nvPr>
            <p:ph idx="1"/>
          </p:nvPr>
        </p:nvSpPr>
        <p:spPr>
          <a:xfrm>
            <a:off x="733245" y="5175848"/>
            <a:ext cx="10515599" cy="1682151"/>
          </a:xfrm>
        </p:spPr>
        <p:txBody>
          <a:bodyPr>
            <a:normAutofit/>
          </a:bodyPr>
          <a:lstStyle/>
          <a:p>
            <a:r>
              <a:rPr lang="en-US" smtClean="0"/>
              <a:t>V780 The object 'my_voicedata' of a non-passive (</a:t>
            </a:r>
            <a:r>
              <a:rPr lang="en-US"/>
              <a:t>non-PDS</a:t>
            </a:r>
            <a:r>
              <a:rPr lang="en-US" smtClean="0"/>
              <a:t>) type cannot be initialized using the memset function. ise-stt-mode.cpp 773</a:t>
            </a:r>
            <a:endParaRPr lang="ru-RU" dirty="0" smtClean="0"/>
          </a:p>
          <a:p>
            <a:r>
              <a:rPr lang="ru-RU" smtClean="0"/>
              <a:t>Всего ошибок</a:t>
            </a:r>
            <a:r>
              <a:rPr lang="en-US" smtClean="0"/>
              <a:t>: 2</a:t>
            </a:r>
            <a:endParaRPr lang="en-US" dirty="0" smtClean="0"/>
          </a:p>
        </p:txBody>
      </p:sp>
      <p:sp>
        <p:nvSpPr>
          <p:cNvPr id="4" name="Rectangle 3"/>
          <p:cNvSpPr/>
          <p:nvPr/>
        </p:nvSpPr>
        <p:spPr>
          <a:xfrm>
            <a:off x="733245" y="1489354"/>
            <a:ext cx="10772955" cy="3477875"/>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struct _VoiceData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smtClean="0">
                <a:latin typeface="Courier New" panose="02070309020205020404" pitchFamily="49" charset="0"/>
                <a:cs typeface="Courier New" panose="02070309020205020404" pitchFamily="49" charset="0"/>
              </a:rPr>
              <a:t>  </a:t>
            </a:r>
            <a:r>
              <a:rPr lang="en-US" sz="2200" b="1" smtClean="0">
                <a:solidFill>
                  <a:srgbClr val="00B050"/>
                </a:solidFill>
                <a:latin typeface="Courier New" panose="02070309020205020404" pitchFamily="49" charset="0"/>
                <a:cs typeface="Courier New" panose="02070309020205020404" pitchFamily="49" charset="0"/>
              </a:rPr>
              <a:t>std</a:t>
            </a:r>
            <a:r>
              <a:rPr lang="en-US" sz="2200" b="1" dirty="0">
                <a:solidFill>
                  <a:srgbClr val="00B050"/>
                </a:solidFill>
                <a:latin typeface="Courier New" panose="02070309020205020404" pitchFamily="49" charset="0"/>
                <a:cs typeface="Courier New" panose="02070309020205020404" pitchFamily="49" charset="0"/>
              </a:rPr>
              <a:t>::vector&lt;</a:t>
            </a:r>
            <a:r>
              <a:rPr lang="en-US" sz="2200" b="1" dirty="0" err="1">
                <a:solidFill>
                  <a:srgbClr val="00B050"/>
                </a:solidFill>
                <a:latin typeface="Courier New" panose="02070309020205020404" pitchFamily="49" charset="0"/>
                <a:cs typeface="Courier New" panose="02070309020205020404" pitchFamily="49" charset="0"/>
              </a:rPr>
              <a:t>std</a:t>
            </a:r>
            <a:r>
              <a:rPr lang="en-US" sz="2200" b="1" dirty="0">
                <a:solidFill>
                  <a:srgbClr val="00B050"/>
                </a:solidFill>
                <a:latin typeface="Courier New" panose="02070309020205020404" pitchFamily="49" charset="0"/>
                <a:cs typeface="Courier New" panose="02070309020205020404" pitchFamily="49" charset="0"/>
              </a:rPr>
              <a:t>::</a:t>
            </a:r>
            <a:r>
              <a:rPr lang="en-US" sz="2200" b="1">
                <a:solidFill>
                  <a:srgbClr val="00B050"/>
                </a:solidFill>
                <a:latin typeface="Courier New" panose="02070309020205020404" pitchFamily="49" charset="0"/>
                <a:cs typeface="Courier New" panose="02070309020205020404" pitchFamily="49" charset="0"/>
              </a:rPr>
              <a:t>string</a:t>
            </a:r>
            <a:r>
              <a:rPr lang="en-US" sz="2200" b="1" smtClean="0">
                <a:solidFill>
                  <a:srgbClr val="00B050"/>
                </a:solidFill>
                <a:latin typeface="Courier New" panose="02070309020205020404" pitchFamily="49" charset="0"/>
                <a:cs typeface="Courier New" panose="02070309020205020404" pitchFamily="49" charset="0"/>
              </a:rPr>
              <a:t>&gt; stt_results</a:t>
            </a:r>
            <a:r>
              <a:rPr lang="en-US" sz="2200" b="1" dirty="0">
                <a:solidFill>
                  <a:srgbClr val="00B050"/>
                </a:solidFill>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a:latin typeface="Courier New" panose="02070309020205020404" pitchFamily="49" charset="0"/>
                <a:cs typeface="Courier New" panose="02070309020205020404" pitchFamily="49" charset="0"/>
              </a:rPr>
              <a:t>};</a:t>
            </a:r>
          </a:p>
          <a:p>
            <a:r>
              <a:rPr lang="en-US" sz="2200" smtClean="0">
                <a:latin typeface="Courier New" panose="02070309020205020404" pitchFamily="49" charset="0"/>
                <a:cs typeface="Courier New" panose="02070309020205020404" pitchFamily="49" charset="0"/>
              </a:rPr>
              <a:t>typedef struct _VoiceData VoiceData</a:t>
            </a:r>
            <a:r>
              <a:rPr lang="en-US" sz="2200" dirty="0">
                <a:latin typeface="Courier New" panose="02070309020205020404" pitchFamily="49" charset="0"/>
                <a:cs typeface="Courier New" panose="02070309020205020404" pitchFamily="49" charset="0"/>
              </a:rPr>
              <a:t>;</a:t>
            </a:r>
          </a:p>
          <a:p>
            <a:endParaRPr lang="en-US" sz="2200" dirty="0">
              <a:latin typeface="Courier New" panose="02070309020205020404" pitchFamily="49" charset="0"/>
              <a:cs typeface="Courier New" panose="02070309020205020404" pitchFamily="49" charset="0"/>
            </a:endParaRPr>
          </a:p>
          <a:p>
            <a:r>
              <a:rPr lang="en-US" sz="2200" b="1" smtClean="0">
                <a:solidFill>
                  <a:srgbClr val="FF0000"/>
                </a:solidFill>
                <a:latin typeface="Courier New" panose="02070309020205020404" pitchFamily="49" charset="0"/>
                <a:cs typeface="Courier New" panose="02070309020205020404" pitchFamily="49" charset="0"/>
              </a:rPr>
              <a:t>my_voicedata = (</a:t>
            </a:r>
            <a:r>
              <a:rPr lang="en-US" sz="2200" b="1" dirty="0" err="1">
                <a:solidFill>
                  <a:srgbClr val="FF0000"/>
                </a:solidFill>
                <a:latin typeface="Courier New" panose="02070309020205020404" pitchFamily="49" charset="0"/>
                <a:cs typeface="Courier New" panose="02070309020205020404" pitchFamily="49" charset="0"/>
              </a:rPr>
              <a:t>VoiceData</a:t>
            </a:r>
            <a:r>
              <a:rPr lang="en-US" sz="2200" b="1" dirty="0">
                <a:solidFill>
                  <a:srgbClr val="FF0000"/>
                </a:solidFill>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malloc</a:t>
            </a:r>
            <a:r>
              <a:rPr lang="en-US" sz="2200" b="1" dirty="0">
                <a:solidFill>
                  <a:srgbClr val="FF0000"/>
                </a:solidFill>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sizeof</a:t>
            </a:r>
            <a:r>
              <a:rPr lang="en-US" sz="2200" b="1" dirty="0">
                <a:solidFill>
                  <a:srgbClr val="FF0000"/>
                </a:solidFill>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VoiceData</a:t>
            </a:r>
            <a:r>
              <a:rPr lang="en-US" sz="2200" b="1" dirty="0">
                <a:solidFill>
                  <a:srgbClr val="FF0000"/>
                </a:solidFill>
                <a:latin typeface="Courier New" panose="02070309020205020404" pitchFamily="49" charset="0"/>
                <a:cs typeface="Courier New" panose="02070309020205020404" pitchFamily="49" charset="0"/>
              </a:rPr>
              <a:t>));</a:t>
            </a:r>
          </a:p>
          <a:p>
            <a:r>
              <a:rPr lang="en-US" sz="2200" dirty="0">
                <a:latin typeface="Courier New" panose="02070309020205020404" pitchFamily="49" charset="0"/>
                <a:cs typeface="Courier New" panose="02070309020205020404" pitchFamily="49" charset="0"/>
              </a:rPr>
              <a:t>....</a:t>
            </a:r>
          </a:p>
          <a:p>
            <a:r>
              <a:rPr lang="en-US" sz="2200" b="1" err="1">
                <a:solidFill>
                  <a:srgbClr val="FF0000"/>
                </a:solidFill>
                <a:latin typeface="Courier New" panose="02070309020205020404" pitchFamily="49" charset="0"/>
                <a:cs typeface="Courier New" panose="02070309020205020404" pitchFamily="49" charset="0"/>
              </a:rPr>
              <a:t>memset</a:t>
            </a:r>
            <a:r>
              <a:rPr lang="en-US" sz="2200" b="1">
                <a:solidFill>
                  <a:srgbClr val="FF0000"/>
                </a:solidFill>
                <a:latin typeface="Courier New" panose="02070309020205020404" pitchFamily="49" charset="0"/>
                <a:cs typeface="Courier New" panose="02070309020205020404" pitchFamily="49" charset="0"/>
              </a:rPr>
              <a:t>(</a:t>
            </a:r>
            <a:r>
              <a:rPr lang="en-US" sz="2200" b="1" err="1">
                <a:solidFill>
                  <a:srgbClr val="FF0000"/>
                </a:solidFill>
                <a:latin typeface="Courier New" panose="02070309020205020404" pitchFamily="49" charset="0"/>
                <a:cs typeface="Courier New" panose="02070309020205020404" pitchFamily="49" charset="0"/>
              </a:rPr>
              <a:t>my_voicedata</a:t>
            </a:r>
            <a:r>
              <a:rPr lang="en-US" sz="2200" b="1" smtClean="0">
                <a:solidFill>
                  <a:srgbClr val="FF0000"/>
                </a:solidFill>
                <a:latin typeface="Courier New" panose="02070309020205020404" pitchFamily="49" charset="0"/>
                <a:cs typeface="Courier New" panose="02070309020205020404" pitchFamily="49" charset="0"/>
              </a:rPr>
              <a:t>, 0, sizeof(VoiceData</a:t>
            </a:r>
            <a:r>
              <a:rPr lang="en-US" sz="2200" b="1" dirty="0">
                <a:solidFill>
                  <a:srgbClr val="FF0000"/>
                </a:solidFill>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7823500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68"/>
            <a:ext cx="10515600" cy="1006475"/>
          </a:xfrm>
        </p:spPr>
        <p:txBody>
          <a:bodyPr/>
          <a:lstStyle/>
          <a:p>
            <a:r>
              <a:rPr lang="ru-RU" dirty="0" smtClean="0"/>
              <a:t>Другие ошибки</a:t>
            </a:r>
            <a:r>
              <a:rPr lang="en-US" dirty="0" smtClean="0"/>
              <a:t>:</a:t>
            </a:r>
            <a:endParaRPr lang="ru-RU" dirty="0"/>
          </a:p>
        </p:txBody>
      </p:sp>
      <p:sp>
        <p:nvSpPr>
          <p:cNvPr id="3" name="Content Placeholder 2"/>
          <p:cNvSpPr>
            <a:spLocks noGrp="1"/>
          </p:cNvSpPr>
          <p:nvPr>
            <p:ph idx="1"/>
          </p:nvPr>
        </p:nvSpPr>
        <p:spPr>
          <a:xfrm>
            <a:off x="345057" y="1026544"/>
            <a:ext cx="11593901" cy="5132716"/>
          </a:xfrm>
        </p:spPr>
        <p:txBody>
          <a:bodyPr numCol="2">
            <a:noAutofit/>
          </a:bodyPr>
          <a:lstStyle/>
          <a:p>
            <a:r>
              <a:rPr lang="en-US" sz="2400" dirty="0" smtClean="0"/>
              <a:t>V505.</a:t>
            </a:r>
            <a:r>
              <a:rPr lang="ru-RU" sz="2400" dirty="0" smtClean="0"/>
              <a:t> Всего ошибок</a:t>
            </a:r>
            <a:r>
              <a:rPr lang="en-US" sz="2400" dirty="0" smtClean="0"/>
              <a:t>: 1</a:t>
            </a:r>
          </a:p>
          <a:p>
            <a:r>
              <a:rPr lang="en-US" sz="2400" dirty="0" smtClean="0"/>
              <a:t>V523. </a:t>
            </a:r>
            <a:r>
              <a:rPr lang="ru-RU" sz="2400" dirty="0" smtClean="0"/>
              <a:t>Всего ошибок</a:t>
            </a:r>
            <a:r>
              <a:rPr lang="en-US" sz="2400" dirty="0" smtClean="0"/>
              <a:t>: 6</a:t>
            </a:r>
          </a:p>
          <a:p>
            <a:r>
              <a:rPr lang="en-US" sz="2400" dirty="0" smtClean="0"/>
              <a:t>V524. </a:t>
            </a:r>
            <a:r>
              <a:rPr lang="ru-RU" sz="2400" dirty="0" smtClean="0"/>
              <a:t>Всего ошибок</a:t>
            </a:r>
            <a:r>
              <a:rPr lang="en-US" sz="2400" dirty="0" smtClean="0"/>
              <a:t>: 1</a:t>
            </a:r>
          </a:p>
          <a:p>
            <a:r>
              <a:rPr lang="en-US" sz="2400" dirty="0" smtClean="0"/>
              <a:t>V535. </a:t>
            </a:r>
            <a:r>
              <a:rPr lang="ru-RU" sz="2400" dirty="0" smtClean="0"/>
              <a:t>Всего ошибок</a:t>
            </a:r>
            <a:r>
              <a:rPr lang="en-US" sz="2400" dirty="0" smtClean="0"/>
              <a:t>: 4</a:t>
            </a:r>
          </a:p>
          <a:p>
            <a:r>
              <a:rPr lang="en-US" sz="2400" dirty="0" smtClean="0"/>
              <a:t>V556. </a:t>
            </a:r>
            <a:r>
              <a:rPr lang="ru-RU" sz="2400" dirty="0" smtClean="0"/>
              <a:t>Всего ошибок</a:t>
            </a:r>
            <a:r>
              <a:rPr lang="en-US" sz="2400" dirty="0" smtClean="0"/>
              <a:t>: 18</a:t>
            </a:r>
          </a:p>
          <a:p>
            <a:r>
              <a:rPr lang="en-US" sz="2400" dirty="0" smtClean="0"/>
              <a:t>V571. </a:t>
            </a:r>
            <a:r>
              <a:rPr lang="ru-RU" sz="2400" dirty="0" smtClean="0"/>
              <a:t>Всего ошибок</a:t>
            </a:r>
            <a:r>
              <a:rPr lang="en-US" sz="2400" dirty="0" smtClean="0"/>
              <a:t>: 1</a:t>
            </a:r>
          </a:p>
          <a:p>
            <a:r>
              <a:rPr lang="en-US" sz="2400" dirty="0" smtClean="0"/>
              <a:t>V576. </a:t>
            </a:r>
            <a:r>
              <a:rPr lang="ru-RU" sz="2400" dirty="0" smtClean="0"/>
              <a:t>Всего ошибок</a:t>
            </a:r>
            <a:r>
              <a:rPr lang="en-US" sz="2400" dirty="0" smtClean="0"/>
              <a:t>: 4</a:t>
            </a:r>
          </a:p>
          <a:p>
            <a:r>
              <a:rPr lang="en-US" sz="2400" dirty="0" smtClean="0"/>
              <a:t>V618. </a:t>
            </a:r>
            <a:r>
              <a:rPr lang="ru-RU" sz="2400" dirty="0" smtClean="0"/>
              <a:t>Всего ошибок</a:t>
            </a:r>
            <a:r>
              <a:rPr lang="en-US" sz="2400" dirty="0" smtClean="0"/>
              <a:t>: 6</a:t>
            </a:r>
          </a:p>
          <a:p>
            <a:r>
              <a:rPr lang="en-US" sz="2400" dirty="0" smtClean="0"/>
              <a:t>V622. </a:t>
            </a:r>
            <a:r>
              <a:rPr lang="ru-RU" sz="2400" dirty="0" smtClean="0"/>
              <a:t>Всего ошибок</a:t>
            </a:r>
            <a:r>
              <a:rPr lang="en-US" sz="2400" dirty="0" smtClean="0"/>
              <a:t>: 1</a:t>
            </a:r>
          </a:p>
          <a:p>
            <a:r>
              <a:rPr lang="en-US" sz="2400" dirty="0"/>
              <a:t>V624</a:t>
            </a:r>
            <a:r>
              <a:rPr lang="en-US" sz="2400" dirty="0" smtClean="0"/>
              <a:t>. </a:t>
            </a:r>
            <a:r>
              <a:rPr lang="ru-RU" sz="2400" dirty="0" smtClean="0"/>
              <a:t>Всего ошибок</a:t>
            </a:r>
            <a:r>
              <a:rPr lang="en-US" sz="2400" dirty="0" smtClean="0"/>
              <a:t>: 2</a:t>
            </a:r>
          </a:p>
          <a:p>
            <a:r>
              <a:rPr lang="en-US" sz="2400" dirty="0" smtClean="0"/>
              <a:t>V646. </a:t>
            </a:r>
            <a:r>
              <a:rPr lang="ru-RU" sz="2400" dirty="0" smtClean="0"/>
              <a:t>Всего ошибок</a:t>
            </a:r>
            <a:r>
              <a:rPr lang="en-US" sz="2400" dirty="0" smtClean="0"/>
              <a:t>: 2</a:t>
            </a:r>
          </a:p>
          <a:p>
            <a:r>
              <a:rPr lang="en-US" sz="2400" dirty="0" smtClean="0"/>
              <a:t>V686. </a:t>
            </a:r>
            <a:r>
              <a:rPr lang="ru-RU" sz="2400" dirty="0" smtClean="0"/>
              <a:t>Всего ошибок</a:t>
            </a:r>
            <a:r>
              <a:rPr lang="en-US" sz="2400" dirty="0" smtClean="0"/>
              <a:t>: 1</a:t>
            </a:r>
          </a:p>
          <a:p>
            <a:r>
              <a:rPr lang="en-US" sz="2400" dirty="0"/>
              <a:t>V690</a:t>
            </a:r>
            <a:r>
              <a:rPr lang="en-US" sz="2400" dirty="0" smtClean="0"/>
              <a:t>. </a:t>
            </a:r>
            <a:r>
              <a:rPr lang="ru-RU" sz="2400" dirty="0" smtClean="0"/>
              <a:t>Всего ошибок</a:t>
            </a:r>
            <a:r>
              <a:rPr lang="en-US" sz="2400" dirty="0" smtClean="0"/>
              <a:t>: 7</a:t>
            </a:r>
          </a:p>
          <a:p>
            <a:r>
              <a:rPr lang="en-US" sz="2400" dirty="0" smtClean="0"/>
              <a:t>V692. </a:t>
            </a:r>
            <a:r>
              <a:rPr lang="ru-RU" sz="2400" dirty="0" smtClean="0"/>
              <a:t>Всего ошибок</a:t>
            </a:r>
            <a:r>
              <a:rPr lang="en-US" sz="2400" dirty="0" smtClean="0"/>
              <a:t>: 2</a:t>
            </a:r>
          </a:p>
          <a:p>
            <a:r>
              <a:rPr lang="en-US" sz="2400" dirty="0" smtClean="0"/>
              <a:t>V746. </a:t>
            </a:r>
            <a:r>
              <a:rPr lang="ru-RU" sz="2400" dirty="0" smtClean="0"/>
              <a:t>Всего ошибок</a:t>
            </a:r>
            <a:r>
              <a:rPr lang="en-US" sz="2400" dirty="0" smtClean="0"/>
              <a:t>: 32</a:t>
            </a:r>
          </a:p>
          <a:p>
            <a:r>
              <a:rPr lang="en-US" sz="2400" dirty="0" smtClean="0"/>
              <a:t>V755. </a:t>
            </a:r>
            <a:r>
              <a:rPr lang="ru-RU" sz="2400" dirty="0" smtClean="0"/>
              <a:t>Всего ошибок</a:t>
            </a:r>
            <a:r>
              <a:rPr lang="en-US" sz="2400" dirty="0" smtClean="0"/>
              <a:t>: 1</a:t>
            </a:r>
          </a:p>
          <a:p>
            <a:r>
              <a:rPr lang="en-US" sz="2400" dirty="0" smtClean="0"/>
              <a:t>V759. </a:t>
            </a:r>
            <a:r>
              <a:rPr lang="ru-RU" sz="2400" dirty="0" smtClean="0"/>
              <a:t>Всего ошибок</a:t>
            </a:r>
            <a:r>
              <a:rPr lang="en-US" sz="2400" dirty="0" smtClean="0"/>
              <a:t>: 9</a:t>
            </a:r>
          </a:p>
          <a:p>
            <a:r>
              <a:rPr lang="en-US" sz="2400" dirty="0" smtClean="0"/>
              <a:t>V762. </a:t>
            </a:r>
            <a:r>
              <a:rPr lang="ru-RU" sz="2400" dirty="0" smtClean="0"/>
              <a:t>Всего ошибок</a:t>
            </a:r>
            <a:r>
              <a:rPr lang="en-US" sz="2400" dirty="0" smtClean="0"/>
              <a:t>: 6</a:t>
            </a:r>
          </a:p>
          <a:p>
            <a:r>
              <a:rPr lang="en-US" sz="2400" dirty="0" smtClean="0"/>
              <a:t>V769. </a:t>
            </a:r>
            <a:r>
              <a:rPr lang="ru-RU" sz="2400" dirty="0" smtClean="0"/>
              <a:t>Всего ошибок</a:t>
            </a:r>
            <a:r>
              <a:rPr lang="en-US" sz="2400" dirty="0" smtClean="0"/>
              <a:t>: 3</a:t>
            </a:r>
          </a:p>
          <a:p>
            <a:r>
              <a:rPr lang="en-US" sz="2400" dirty="0" smtClean="0"/>
              <a:t>V783. </a:t>
            </a:r>
            <a:r>
              <a:rPr lang="ru-RU" sz="2400" dirty="0" smtClean="0"/>
              <a:t>Всего ошибок</a:t>
            </a:r>
            <a:r>
              <a:rPr lang="en-US" sz="2400" dirty="0" smtClean="0"/>
              <a:t>: 4</a:t>
            </a:r>
          </a:p>
          <a:p>
            <a:r>
              <a:rPr lang="en-US" sz="2400" dirty="0"/>
              <a:t>V786</a:t>
            </a:r>
            <a:r>
              <a:rPr lang="en-US" sz="2400" dirty="0" smtClean="0"/>
              <a:t>. </a:t>
            </a:r>
            <a:r>
              <a:rPr lang="ru-RU" sz="2400" dirty="0" smtClean="0"/>
              <a:t>Всего ошибок</a:t>
            </a:r>
            <a:r>
              <a:rPr lang="en-US" sz="2400" dirty="0" smtClean="0"/>
              <a:t>: 1</a:t>
            </a:r>
            <a:endParaRPr lang="ru-RU" sz="2400"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2324809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ru-RU" smtClean="0"/>
              <a:t>Ожидаемая плотность ошибок в коде </a:t>
            </a:r>
            <a:r>
              <a:rPr lang="en-US" smtClean="0"/>
              <a:t>Tizen</a:t>
            </a:r>
            <a:endParaRPr lang="ru-RU" dirty="0"/>
          </a:p>
        </p:txBody>
      </p:sp>
      <p:sp>
        <p:nvSpPr>
          <p:cNvPr id="3" name="Content Placeholder 2"/>
          <p:cNvSpPr>
            <a:spLocks noGrp="1"/>
          </p:cNvSpPr>
          <p:nvPr>
            <p:ph idx="1"/>
          </p:nvPr>
        </p:nvSpPr>
        <p:spPr>
          <a:xfrm>
            <a:off x="838200" y="1325563"/>
            <a:ext cx="10515600" cy="4851400"/>
          </a:xfrm>
        </p:spPr>
        <p:txBody>
          <a:bodyPr/>
          <a:lstStyle/>
          <a:p>
            <a:r>
              <a:rPr lang="ru-RU" dirty="0" smtClean="0"/>
              <a:t>По данным исследователей университета </a:t>
            </a:r>
            <a:r>
              <a:rPr lang="ru-RU" dirty="0" err="1" smtClean="0"/>
              <a:t>Carnegie-Mellon</a:t>
            </a:r>
            <a:r>
              <a:rPr lang="ru-RU" dirty="0" smtClean="0"/>
              <a:t>, на 1000 строк кода приходится от 5 до 15 ошибок.</a:t>
            </a:r>
          </a:p>
          <a:p>
            <a:r>
              <a:rPr lang="ru-RU" dirty="0" smtClean="0"/>
              <a:t>Считается, что в </a:t>
            </a:r>
            <a:r>
              <a:rPr lang="en-US" dirty="0" smtClean="0"/>
              <a:t>Linux </a:t>
            </a:r>
            <a:r>
              <a:rPr lang="ru-RU" dirty="0" smtClean="0"/>
              <a:t>и </a:t>
            </a:r>
            <a:r>
              <a:rPr lang="ru-RU" smtClean="0"/>
              <a:t>его компонентах </a:t>
            </a:r>
            <a:r>
              <a:rPr lang="ru-RU" dirty="0" smtClean="0"/>
              <a:t>на 1000 строк кода приходится менее 1 ошибки.</a:t>
            </a:r>
          </a:p>
          <a:p>
            <a:r>
              <a:rPr lang="ru-RU" dirty="0" smtClean="0"/>
              <a:t>Разработчики </a:t>
            </a:r>
            <a:r>
              <a:rPr lang="en-US" dirty="0" err="1" smtClean="0"/>
              <a:t>Tizen</a:t>
            </a:r>
            <a:r>
              <a:rPr lang="en-US" dirty="0" smtClean="0"/>
              <a:t> </a:t>
            </a:r>
            <a:r>
              <a:rPr lang="ru-RU" dirty="0" smtClean="0"/>
              <a:t>также заботятся о качестве кода.</a:t>
            </a:r>
          </a:p>
          <a:p>
            <a:r>
              <a:rPr lang="ru-RU" dirty="0" smtClean="0"/>
              <a:t>Выберем пессимистичную оценку.</a:t>
            </a:r>
          </a:p>
          <a:p>
            <a:r>
              <a:rPr lang="ru-RU" dirty="0" smtClean="0"/>
              <a:t>Предположу, что в коде </a:t>
            </a:r>
            <a:r>
              <a:rPr lang="en-US" dirty="0" err="1" smtClean="0"/>
              <a:t>Tizen</a:t>
            </a:r>
            <a:r>
              <a:rPr lang="en-US" dirty="0" smtClean="0"/>
              <a:t> </a:t>
            </a:r>
            <a:r>
              <a:rPr lang="ru-RU" dirty="0" smtClean="0"/>
              <a:t>имеется 3 ошибки на 1000 строк кода.</a:t>
            </a:r>
          </a:p>
          <a:p>
            <a:r>
              <a:rPr lang="ru-RU" dirty="0" smtClean="0"/>
              <a:t>Да, я могу сильно ошибаться, но надо ведь как-то считать.</a:t>
            </a:r>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52451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Я считаю, что</a:t>
            </a:r>
            <a:r>
              <a:rPr lang="en-US" smtClean="0"/>
              <a:t>:</a:t>
            </a:r>
            <a:r>
              <a:rPr lang="ru-RU" smtClean="0"/>
              <a:t> </a:t>
            </a:r>
            <a:endParaRPr lang="ru-RU" dirty="0"/>
          </a:p>
        </p:txBody>
      </p:sp>
      <p:sp>
        <p:nvSpPr>
          <p:cNvPr id="3" name="Content Placeholder 2"/>
          <p:cNvSpPr>
            <a:spLocks noGrp="1"/>
          </p:cNvSpPr>
          <p:nvPr>
            <p:ph idx="1"/>
          </p:nvPr>
        </p:nvSpPr>
        <p:spPr/>
        <p:txBody>
          <a:bodyPr/>
          <a:lstStyle/>
          <a:p>
            <a:r>
              <a:rPr lang="ru-RU" dirty="0" smtClean="0"/>
              <a:t>Сейчас анализатор </a:t>
            </a:r>
            <a:r>
              <a:rPr lang="en-US" dirty="0" smtClean="0"/>
              <a:t>PVS-Studio </a:t>
            </a:r>
            <a:r>
              <a:rPr lang="ru-RU" dirty="0" smtClean="0"/>
              <a:t>выявляет более 10% ошибок, которые присутствуют в коде проекта </a:t>
            </a:r>
            <a:r>
              <a:rPr lang="en-US" dirty="0" err="1" smtClean="0"/>
              <a:t>Tizen</a:t>
            </a:r>
            <a:r>
              <a:rPr lang="en-US" dirty="0" smtClean="0"/>
              <a:t>.</a:t>
            </a:r>
          </a:p>
          <a:p>
            <a:r>
              <a:rPr lang="ru-RU" dirty="0" smtClean="0"/>
              <a:t>В случае регулярного использования </a:t>
            </a:r>
            <a:r>
              <a:rPr lang="en-US" dirty="0" smtClean="0"/>
              <a:t>PVS-Studio</a:t>
            </a:r>
            <a:r>
              <a:rPr lang="ru-RU" dirty="0" smtClean="0"/>
              <a:t>, в новом коде можно будет предотвратить около 20% ошибок.</a:t>
            </a:r>
          </a:p>
          <a:p>
            <a:r>
              <a:rPr lang="ru-RU" dirty="0" smtClean="0"/>
              <a:t>Я прогнозирую, что команда</a:t>
            </a:r>
            <a:r>
              <a:rPr lang="en-US" dirty="0" smtClean="0"/>
              <a:t> PVS-Studio </a:t>
            </a:r>
            <a:r>
              <a:rPr lang="ru-RU" dirty="0" smtClean="0"/>
              <a:t>может на данный момент выявить и исправить около </a:t>
            </a:r>
            <a:r>
              <a:rPr lang="ru-RU" b="1" dirty="0" smtClean="0"/>
              <a:t>27000</a:t>
            </a:r>
            <a:r>
              <a:rPr lang="ru-RU" dirty="0" smtClean="0"/>
              <a:t> ошибок в проекте </a:t>
            </a:r>
            <a:r>
              <a:rPr lang="en-US" dirty="0" err="1" smtClean="0"/>
              <a:t>Tizen</a:t>
            </a:r>
            <a:r>
              <a:rPr lang="en-US" dirty="0" smtClean="0"/>
              <a:t>.</a:t>
            </a:r>
          </a:p>
          <a:p>
            <a:endParaRPr lang="en-US" dirty="0"/>
          </a:p>
          <a:p>
            <a:r>
              <a:rPr lang="ru-RU" dirty="0" smtClean="0"/>
              <a:t>Обоснование расчётов будет приведено далее.</a:t>
            </a:r>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6913007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ru-RU" smtClean="0"/>
              <a:t>Процент обнаруживаемых ошибок с помощью </a:t>
            </a:r>
            <a:r>
              <a:rPr lang="en-US" smtClean="0"/>
              <a:t>PVS-Studio</a:t>
            </a:r>
            <a:endParaRPr lang="ru-RU" dirty="0"/>
          </a:p>
        </p:txBody>
      </p:sp>
      <p:sp>
        <p:nvSpPr>
          <p:cNvPr id="3" name="Content Placeholder 2"/>
          <p:cNvSpPr>
            <a:spLocks noGrp="1"/>
          </p:cNvSpPr>
          <p:nvPr>
            <p:ph idx="1"/>
          </p:nvPr>
        </p:nvSpPr>
        <p:spPr>
          <a:xfrm>
            <a:off x="838200" y="1431985"/>
            <a:ext cx="10515600" cy="5124090"/>
          </a:xfrm>
        </p:spPr>
        <p:txBody>
          <a:bodyPr/>
          <a:lstStyle/>
          <a:p>
            <a:r>
              <a:rPr lang="ru-RU" dirty="0" smtClean="0"/>
              <a:t>Проанализировано 1036000 строк кода</a:t>
            </a:r>
          </a:p>
          <a:p>
            <a:r>
              <a:rPr lang="ru-RU" dirty="0" smtClean="0"/>
              <a:t>Из них комментариев 19,9%.</a:t>
            </a:r>
          </a:p>
          <a:p>
            <a:r>
              <a:rPr lang="ru-RU" dirty="0" smtClean="0"/>
              <a:t>Я выявил </a:t>
            </a:r>
            <a:r>
              <a:rPr lang="ru-RU" b="1" dirty="0" smtClean="0"/>
              <a:t>345</a:t>
            </a:r>
            <a:r>
              <a:rPr lang="ru-RU" dirty="0" smtClean="0"/>
              <a:t> ошибок.</a:t>
            </a:r>
          </a:p>
          <a:p>
            <a:r>
              <a:rPr lang="ru-RU" dirty="0" smtClean="0"/>
              <a:t>Получается, что </a:t>
            </a:r>
            <a:r>
              <a:rPr lang="en-US" dirty="0" smtClean="0"/>
              <a:t>PVS-Studio </a:t>
            </a:r>
            <a:r>
              <a:rPr lang="ru-RU" dirty="0" smtClean="0"/>
              <a:t>обнаруживает 0,4</a:t>
            </a:r>
            <a:r>
              <a:rPr lang="en-US" dirty="0" smtClean="0"/>
              <a:t>1</a:t>
            </a:r>
            <a:r>
              <a:rPr lang="ru-RU" dirty="0" smtClean="0"/>
              <a:t> ошибки на 1000 строк кода.</a:t>
            </a:r>
          </a:p>
          <a:p>
            <a:r>
              <a:rPr lang="ru-RU" dirty="0" smtClean="0"/>
              <a:t>Если </a:t>
            </a:r>
            <a:r>
              <a:rPr lang="en-US" dirty="0" err="1" smtClean="0"/>
              <a:t>Tizen</a:t>
            </a:r>
            <a:r>
              <a:rPr lang="en-US" dirty="0" smtClean="0"/>
              <a:t> </a:t>
            </a:r>
            <a:r>
              <a:rPr lang="ru-RU" dirty="0" smtClean="0"/>
              <a:t>содержит 3 ошибки на 1000 строк кода, то анализатор </a:t>
            </a:r>
            <a:r>
              <a:rPr lang="en-US" dirty="0" smtClean="0"/>
              <a:t>PVS-Studio </a:t>
            </a:r>
            <a:r>
              <a:rPr lang="ru-RU" dirty="0" smtClean="0"/>
              <a:t>может устранить более 10% ещё необнаруженных ошибок.</a:t>
            </a:r>
          </a:p>
          <a:p>
            <a:r>
              <a:rPr lang="ru-RU" dirty="0" smtClean="0"/>
              <a:t>Для нового кода, который будет появляться, этот процент больше. Вполне можно говорить, что анализатор </a:t>
            </a:r>
            <a:r>
              <a:rPr lang="en-US" dirty="0" smtClean="0"/>
              <a:t>PVS-Studio </a:t>
            </a:r>
            <a:r>
              <a:rPr lang="ru-RU" dirty="0" smtClean="0"/>
              <a:t>сможет предотвращать около 20% ошибок.</a:t>
            </a:r>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8145465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Теперь об анализе сторонних библиотек</a:t>
            </a:r>
            <a:endParaRPr lang="ru-RU" dirty="0"/>
          </a:p>
        </p:txBody>
      </p:sp>
      <p:sp>
        <p:nvSpPr>
          <p:cNvPr id="3" name="Content Placeholder 2"/>
          <p:cNvSpPr>
            <a:spLocks noGrp="1"/>
          </p:cNvSpPr>
          <p:nvPr>
            <p:ph idx="1"/>
          </p:nvPr>
        </p:nvSpPr>
        <p:spPr>
          <a:xfrm>
            <a:off x="838200" y="1825625"/>
            <a:ext cx="10515600" cy="3005166"/>
          </a:xfrm>
        </p:spPr>
        <p:txBody>
          <a:bodyPr>
            <a:normAutofit/>
          </a:bodyPr>
          <a:lstStyle/>
          <a:p>
            <a:r>
              <a:rPr lang="en-US" sz="2000" dirty="0"/>
              <a:t>alsa-lib-1.0.28</a:t>
            </a:r>
          </a:p>
          <a:p>
            <a:r>
              <a:rPr lang="en-US" sz="2000" dirty="0"/>
              <a:t>aspell-0.60.6.1</a:t>
            </a:r>
          </a:p>
          <a:p>
            <a:r>
              <a:rPr lang="en-US" sz="2000" dirty="0"/>
              <a:t>augeas-1.3.0</a:t>
            </a:r>
          </a:p>
          <a:p>
            <a:r>
              <a:rPr lang="en-US" sz="2000" dirty="0"/>
              <a:t>bind-9.11.0</a:t>
            </a:r>
          </a:p>
          <a:p>
            <a:r>
              <a:rPr lang="en-US" sz="2000" dirty="0"/>
              <a:t>efl-1.16.0</a:t>
            </a:r>
          </a:p>
          <a:p>
            <a:r>
              <a:rPr lang="en-US" sz="2000" dirty="0"/>
              <a:t>enlightenment-0.20.0</a:t>
            </a:r>
          </a:p>
          <a:p>
            <a:r>
              <a:rPr lang="en-US" sz="2000" dirty="0"/>
              <a:t>ise-engine-anthy-1.0.9</a:t>
            </a:r>
            <a:endParaRPr lang="ru-RU" sz="2000" dirty="0"/>
          </a:p>
        </p:txBody>
      </p:sp>
      <p:sp>
        <p:nvSpPr>
          <p:cNvPr id="5" name="Content Placeholder 2"/>
          <p:cNvSpPr txBox="1">
            <a:spLocks/>
          </p:cNvSpPr>
          <p:nvPr/>
        </p:nvSpPr>
        <p:spPr>
          <a:xfrm>
            <a:off x="838200" y="5106837"/>
            <a:ext cx="10515600" cy="1346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dirty="0" smtClean="0"/>
          </a:p>
        </p:txBody>
      </p:sp>
      <p:sp>
        <p:nvSpPr>
          <p:cNvPr id="6"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9164199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xfrm>
            <a:off x="838200" y="741872"/>
            <a:ext cx="10515600" cy="54350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dirty="0" smtClean="0"/>
              <a:t>Код сторонних библиотек не менее важен.</a:t>
            </a:r>
          </a:p>
          <a:p>
            <a:r>
              <a:rPr lang="ru-RU" dirty="0" smtClean="0"/>
              <a:t>Пользователю телефона всё равно, находится уязвимость или утечка памяти в сторонней библиотеке или нет.</a:t>
            </a:r>
          </a:p>
          <a:p>
            <a:endParaRPr lang="ru-RU" dirty="0"/>
          </a:p>
          <a:p>
            <a:r>
              <a:rPr lang="ru-RU" dirty="0" smtClean="0"/>
              <a:t>Чтобы презентация не была бесконечной, покажу только несколько наиболее интересных, на мой взгляд, ошибок</a:t>
            </a:r>
            <a:r>
              <a:rPr lang="ru-RU" dirty="0"/>
              <a:t>.</a:t>
            </a:r>
            <a:endParaRPr lang="ru-RU" dirty="0" smtClean="0"/>
          </a:p>
        </p:txBody>
      </p:sp>
      <p:sp>
        <p:nvSpPr>
          <p:cNvPr id="3"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2238353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smtClean="0"/>
              <a:t>V501. </a:t>
            </a:r>
            <a:r>
              <a:rPr lang="ru-RU" smtClean="0"/>
              <a:t>Опечатка в сложном условии (часто про такие ошибки не думают, а они есть</a:t>
            </a:r>
            <a:r>
              <a:rPr lang="ru-RU" dirty="0" smtClean="0"/>
              <a:t>)</a:t>
            </a:r>
            <a:endParaRPr lang="ru-RU" dirty="0"/>
          </a:p>
        </p:txBody>
      </p:sp>
      <p:sp>
        <p:nvSpPr>
          <p:cNvPr id="3" name="Content Placeholder 2"/>
          <p:cNvSpPr>
            <a:spLocks noGrp="1"/>
          </p:cNvSpPr>
          <p:nvPr>
            <p:ph idx="1"/>
          </p:nvPr>
        </p:nvSpPr>
        <p:spPr>
          <a:xfrm>
            <a:off x="733245" y="4140680"/>
            <a:ext cx="10515599" cy="2717320"/>
          </a:xfrm>
        </p:spPr>
        <p:txBody>
          <a:bodyPr>
            <a:normAutofit/>
          </a:bodyPr>
          <a:lstStyle/>
          <a:p>
            <a:r>
              <a:rPr lang="en-US" dirty="0" smtClean="0"/>
              <a:t>V501 There are identical sub-expressions '(</a:t>
            </a:r>
            <a:r>
              <a:rPr lang="en-US" dirty="0" err="1"/>
              <a:t>pd</a:t>
            </a:r>
            <a:r>
              <a:rPr lang="en-US" dirty="0"/>
              <a:t>-&gt;</a:t>
            </a:r>
            <a:r>
              <a:rPr lang="en-US" dirty="0" err="1"/>
              <a:t>map.colors</a:t>
            </a:r>
            <a:r>
              <a:rPr lang="en-US" dirty="0"/>
              <a:t>[</a:t>
            </a:r>
            <a:r>
              <a:rPr lang="en-US" dirty="0" err="1"/>
              <a:t>i</a:t>
            </a:r>
            <a:r>
              <a:rPr lang="en-US" dirty="0"/>
              <a:t>]-&gt;</a:t>
            </a:r>
            <a:r>
              <a:rPr lang="en-US" dirty="0" smtClean="0"/>
              <a:t>b != 255)' to the left and to the right of the '||' operator. </a:t>
            </a:r>
            <a:r>
              <a:rPr lang="en-US" dirty="0" err="1" smtClean="0"/>
              <a:t>edje_edit.c</a:t>
            </a:r>
            <a:r>
              <a:rPr lang="en-US" dirty="0" smtClean="0"/>
              <a:t> 14052</a:t>
            </a:r>
            <a:endParaRPr lang="ru-RU" dirty="0" smtClean="0"/>
          </a:p>
          <a:p>
            <a:r>
              <a:rPr lang="ru-RU" dirty="0" smtClean="0"/>
              <a:t>Повторно проверили голубой компонент, вместо альфа-канала.</a:t>
            </a:r>
          </a:p>
          <a:p>
            <a:r>
              <a:rPr lang="ru-RU" dirty="0" smtClean="0"/>
              <a:t>Всего ошибок</a:t>
            </a:r>
            <a:r>
              <a:rPr lang="en-US" dirty="0" smtClean="0"/>
              <a:t>: 5</a:t>
            </a:r>
          </a:p>
        </p:txBody>
      </p:sp>
      <p:sp>
        <p:nvSpPr>
          <p:cNvPr id="4" name="Rectangle 3"/>
          <p:cNvSpPr/>
          <p:nvPr/>
        </p:nvSpPr>
        <p:spPr>
          <a:xfrm>
            <a:off x="733245" y="1325563"/>
            <a:ext cx="10308566" cy="2462213"/>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for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 0; </a:t>
            </a:r>
            <a:r>
              <a:rPr lang="en-US" sz="2200" dirty="0" err="1" smtClean="0">
                <a:latin typeface="Courier New" panose="02070309020205020404" pitchFamily="49" charset="0"/>
                <a:cs typeface="Courier New" panose="02070309020205020404" pitchFamily="49" charset="0"/>
              </a:rPr>
              <a:t>i</a:t>
            </a:r>
            <a:r>
              <a:rPr lang="en-US" sz="2200" dirty="0" smtClean="0">
                <a:latin typeface="Courier New" panose="02070309020205020404" pitchFamily="49" charset="0"/>
                <a:cs typeface="Courier New" panose="02070309020205020404" pitchFamily="49" charset="0"/>
              </a:rPr>
              <a:t> &lt; </a:t>
            </a:r>
            <a:r>
              <a:rPr lang="en-US" sz="2200" dirty="0" err="1" smtClean="0">
                <a:latin typeface="Courier New" panose="02070309020205020404" pitchFamily="49" charset="0"/>
                <a:cs typeface="Courier New" panose="02070309020205020404" pitchFamily="49" charset="0"/>
              </a:rPr>
              <a:t>pd</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map.colors_count</a:t>
            </a:r>
            <a:r>
              <a:rPr lang="en-US" sz="2200" dirty="0" smtClean="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if ((</a:t>
            </a:r>
            <a:r>
              <a:rPr lang="en-US" sz="2200" dirty="0" err="1">
                <a:latin typeface="Courier New" panose="02070309020205020404" pitchFamily="49" charset="0"/>
                <a:cs typeface="Courier New" panose="02070309020205020404" pitchFamily="49" charset="0"/>
              </a:rPr>
              <a:t>pd</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map.colors</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]-&gt;</a:t>
            </a:r>
            <a:r>
              <a:rPr lang="en-US" sz="2200" dirty="0" smtClean="0">
                <a:latin typeface="Courier New" panose="02070309020205020404" pitchFamily="49" charset="0"/>
                <a:cs typeface="Courier New" panose="02070309020205020404" pitchFamily="49" charset="0"/>
              </a:rPr>
              <a:t>r != 255) ||</a:t>
            </a:r>
            <a:endParaRPr lang="ru-RU" sz="2200" dirty="0" smtClean="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pd</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map.colors</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]-&gt;</a:t>
            </a:r>
            <a:r>
              <a:rPr lang="en-US" sz="2200" dirty="0" smtClean="0">
                <a:latin typeface="Courier New" panose="02070309020205020404" pitchFamily="49" charset="0"/>
                <a:cs typeface="Courier New" panose="02070309020205020404" pitchFamily="49" charset="0"/>
              </a:rPr>
              <a:t>g != 255) ||</a:t>
            </a:r>
            <a:endParaRPr lang="en-US" sz="2200" dirty="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  (</a:t>
            </a:r>
            <a:r>
              <a:rPr lang="en-US" sz="2200" b="1" dirty="0" err="1">
                <a:solidFill>
                  <a:srgbClr val="00B050"/>
                </a:solidFill>
                <a:latin typeface="Courier New" panose="02070309020205020404" pitchFamily="49" charset="0"/>
                <a:cs typeface="Courier New" panose="02070309020205020404" pitchFamily="49" charset="0"/>
              </a:rPr>
              <a:t>pd</a:t>
            </a:r>
            <a:r>
              <a:rPr lang="en-US" sz="2200" b="1" dirty="0">
                <a:solidFill>
                  <a:srgbClr val="00B050"/>
                </a:solidFill>
                <a:latin typeface="Courier New" panose="02070309020205020404" pitchFamily="49" charset="0"/>
                <a:cs typeface="Courier New" panose="02070309020205020404" pitchFamily="49" charset="0"/>
              </a:rPr>
              <a:t>-&gt;</a:t>
            </a:r>
            <a:r>
              <a:rPr lang="en-US" sz="2200" b="1" dirty="0" err="1">
                <a:solidFill>
                  <a:srgbClr val="00B050"/>
                </a:solidFill>
                <a:latin typeface="Courier New" panose="02070309020205020404" pitchFamily="49" charset="0"/>
                <a:cs typeface="Courier New" panose="02070309020205020404" pitchFamily="49" charset="0"/>
              </a:rPr>
              <a:t>map.colors</a:t>
            </a:r>
            <a:r>
              <a:rPr lang="en-US" sz="2200" b="1" dirty="0">
                <a:solidFill>
                  <a:srgbClr val="00B050"/>
                </a:solidFill>
                <a:latin typeface="Courier New" panose="02070309020205020404" pitchFamily="49" charset="0"/>
                <a:cs typeface="Courier New" panose="02070309020205020404" pitchFamily="49" charset="0"/>
              </a:rPr>
              <a:t>[</a:t>
            </a:r>
            <a:r>
              <a:rPr lang="en-US" sz="2200" b="1" dirty="0" err="1">
                <a:solidFill>
                  <a:srgbClr val="00B050"/>
                </a:solidFill>
                <a:latin typeface="Courier New" panose="02070309020205020404" pitchFamily="49" charset="0"/>
                <a:cs typeface="Courier New" panose="02070309020205020404" pitchFamily="49" charset="0"/>
              </a:rPr>
              <a:t>i</a:t>
            </a:r>
            <a:r>
              <a:rPr lang="en-US" sz="2200" b="1" dirty="0">
                <a:solidFill>
                  <a:srgbClr val="00B050"/>
                </a:solidFill>
                <a:latin typeface="Courier New" panose="02070309020205020404" pitchFamily="49" charset="0"/>
                <a:cs typeface="Courier New" panose="02070309020205020404" pitchFamily="49" charset="0"/>
              </a:rPr>
              <a:t>]-&gt;</a:t>
            </a:r>
            <a:r>
              <a:rPr lang="en-US" sz="2200" b="1" dirty="0" smtClean="0">
                <a:solidFill>
                  <a:srgbClr val="00B050"/>
                </a:solidFill>
                <a:latin typeface="Courier New" panose="02070309020205020404" pitchFamily="49" charset="0"/>
                <a:cs typeface="Courier New" panose="02070309020205020404" pitchFamily="49" charset="0"/>
              </a:rPr>
              <a:t>b != 255</a:t>
            </a:r>
            <a:r>
              <a:rPr lang="en-US" sz="2200" dirty="0" smtClean="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pd</a:t>
            </a:r>
            <a:r>
              <a:rPr lang="en-US" sz="2200" b="1" dirty="0">
                <a:solidFill>
                  <a:srgbClr val="FF0000"/>
                </a:solidFill>
                <a:latin typeface="Courier New" panose="02070309020205020404" pitchFamily="49" charset="0"/>
                <a:cs typeface="Courier New" panose="02070309020205020404" pitchFamily="49" charset="0"/>
              </a:rPr>
              <a:t>-&gt;</a:t>
            </a:r>
            <a:r>
              <a:rPr lang="en-US" sz="2200" b="1" dirty="0" err="1">
                <a:solidFill>
                  <a:srgbClr val="FF0000"/>
                </a:solidFill>
                <a:latin typeface="Courier New" panose="02070309020205020404" pitchFamily="49" charset="0"/>
                <a:cs typeface="Courier New" panose="02070309020205020404" pitchFamily="49" charset="0"/>
              </a:rPr>
              <a:t>map.colors</a:t>
            </a:r>
            <a:r>
              <a:rPr lang="en-US" sz="2200" b="1" dirty="0">
                <a:solidFill>
                  <a:srgbClr val="FF0000"/>
                </a:solidFill>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i</a:t>
            </a:r>
            <a:r>
              <a:rPr lang="en-US" sz="2200" b="1" dirty="0">
                <a:solidFill>
                  <a:srgbClr val="FF0000"/>
                </a:solidFill>
                <a:latin typeface="Courier New" panose="02070309020205020404" pitchFamily="49" charset="0"/>
                <a:cs typeface="Courier New" panose="02070309020205020404" pitchFamily="49" charset="0"/>
              </a:rPr>
              <a:t>]-&gt;</a:t>
            </a:r>
            <a:r>
              <a:rPr lang="en-US" sz="2200" b="1" dirty="0" smtClean="0">
                <a:solidFill>
                  <a:srgbClr val="FF0000"/>
                </a:solidFill>
                <a:latin typeface="Courier New" panose="02070309020205020404" pitchFamily="49" charset="0"/>
                <a:cs typeface="Courier New" panose="02070309020205020404" pitchFamily="49" charset="0"/>
              </a:rPr>
              <a:t>b != 255</a:t>
            </a:r>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5999536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2284048"/>
          </a:xfrm>
        </p:spPr>
        <p:txBody>
          <a:bodyPr>
            <a:normAutofit/>
          </a:bodyPr>
          <a:lstStyle/>
          <a:p>
            <a:r>
              <a:rPr lang="en-US" dirty="0" smtClean="0"/>
              <a:t>V5</a:t>
            </a:r>
            <a:r>
              <a:rPr lang="ru-RU" dirty="0" smtClean="0"/>
              <a:t>22</a:t>
            </a:r>
            <a:r>
              <a:rPr lang="en-US" dirty="0" smtClean="0"/>
              <a:t>. </a:t>
            </a:r>
            <a:r>
              <a:rPr lang="ru-RU" dirty="0" smtClean="0"/>
              <a:t>Эта диагностика выявляет не только потенциальное, но и явное разыменование нулевого указателя</a:t>
            </a:r>
            <a:endParaRPr lang="ru-RU" dirty="0"/>
          </a:p>
        </p:txBody>
      </p:sp>
      <p:sp>
        <p:nvSpPr>
          <p:cNvPr id="3" name="Content Placeholder 2"/>
          <p:cNvSpPr>
            <a:spLocks noGrp="1"/>
          </p:cNvSpPr>
          <p:nvPr>
            <p:ph idx="1"/>
          </p:nvPr>
        </p:nvSpPr>
        <p:spPr>
          <a:xfrm>
            <a:off x="733245" y="4373592"/>
            <a:ext cx="10515599" cy="2484408"/>
          </a:xfrm>
        </p:spPr>
        <p:txBody>
          <a:bodyPr>
            <a:normAutofit/>
          </a:bodyPr>
          <a:lstStyle/>
          <a:p>
            <a:r>
              <a:rPr lang="en-US" dirty="0" smtClean="0"/>
              <a:t>V522 Dereferencing of the null pointer '</a:t>
            </a:r>
            <a:r>
              <a:rPr lang="en-US" dirty="0" err="1" smtClean="0"/>
              <a:t>stylep</a:t>
            </a:r>
            <a:r>
              <a:rPr lang="en-US" dirty="0" smtClean="0"/>
              <a:t>' might take place. Check the logical condition. </a:t>
            </a:r>
            <a:r>
              <a:rPr lang="en-US" dirty="0" err="1" smtClean="0"/>
              <a:t>delv.c</a:t>
            </a:r>
            <a:r>
              <a:rPr lang="en-US" dirty="0" smtClean="0"/>
              <a:t> 500</a:t>
            </a:r>
            <a:endParaRPr lang="ru-RU" dirty="0" smtClean="0"/>
          </a:p>
          <a:p>
            <a:r>
              <a:rPr lang="ru-RU" dirty="0" smtClean="0"/>
              <a:t>Наверное, должно быть</a:t>
            </a:r>
            <a:r>
              <a:rPr lang="en-US" dirty="0" smtClean="0"/>
              <a:t>: (</a:t>
            </a:r>
            <a:r>
              <a:rPr lang="en-US" dirty="0" err="1" smtClean="0"/>
              <a:t>stylep</a:t>
            </a:r>
            <a:r>
              <a:rPr lang="en-US" dirty="0" smtClean="0"/>
              <a:t> != NULL &amp;&amp; *</a:t>
            </a:r>
            <a:r>
              <a:rPr lang="en-US" dirty="0" err="1" smtClean="0"/>
              <a:t>stylep</a:t>
            </a:r>
            <a:r>
              <a:rPr lang="en-US" dirty="0" smtClean="0"/>
              <a:t> == NULL</a:t>
            </a:r>
            <a:r>
              <a:rPr lang="en-US" dirty="0"/>
              <a:t>);</a:t>
            </a:r>
            <a:endParaRPr lang="ru-RU" dirty="0" smtClean="0"/>
          </a:p>
          <a:p>
            <a:r>
              <a:rPr lang="ru-RU" dirty="0" smtClean="0"/>
              <a:t>Всего ошибок</a:t>
            </a:r>
            <a:r>
              <a:rPr lang="en-US" dirty="0" smtClean="0"/>
              <a:t>: </a:t>
            </a:r>
            <a:r>
              <a:rPr lang="en-US" dirty="0" smtClean="0"/>
              <a:t>203</a:t>
            </a:r>
            <a:endParaRPr lang="en-US" dirty="0" smtClean="0"/>
          </a:p>
        </p:txBody>
      </p:sp>
      <p:sp>
        <p:nvSpPr>
          <p:cNvPr id="4" name="Rectangle 3"/>
          <p:cNvSpPr/>
          <p:nvPr/>
        </p:nvSpPr>
        <p:spPr>
          <a:xfrm>
            <a:off x="733245" y="2646357"/>
            <a:ext cx="10722634" cy="1107996"/>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static </a:t>
            </a:r>
            <a:r>
              <a:rPr lang="en-US" sz="2200" dirty="0" err="1" smtClean="0">
                <a:latin typeface="Courier New" panose="02070309020205020404" pitchFamily="49" charset="0"/>
                <a:cs typeface="Courier New" panose="02070309020205020404" pitchFamily="49" charset="0"/>
              </a:rPr>
              <a:t>isc_result_t</a:t>
            </a:r>
            <a:r>
              <a:rPr lang="ru-RU" sz="2200" dirty="0" smtClean="0">
                <a:latin typeface="Courier New" panose="02070309020205020404" pitchFamily="49" charset="0"/>
                <a:cs typeface="Courier New" panose="02070309020205020404" pitchFamily="49" charset="0"/>
              </a:rPr>
              <a:t> </a:t>
            </a:r>
            <a:r>
              <a:rPr lang="en-US" sz="2200" dirty="0" err="1" smtClean="0">
                <a:latin typeface="Courier New" panose="02070309020205020404" pitchFamily="49" charset="0"/>
                <a:cs typeface="Courier New" panose="02070309020205020404" pitchFamily="49" charset="0"/>
              </a:rPr>
              <a:t>setup_style</a:t>
            </a:r>
            <a:r>
              <a:rPr lang="en-US" sz="2200" dirty="0" smtClean="0">
                <a:latin typeface="Courier New" panose="02070309020205020404" pitchFamily="49" charset="0"/>
                <a:cs typeface="Courier New" panose="02070309020205020404" pitchFamily="49" charset="0"/>
              </a:rPr>
              <a:t>(</a:t>
            </a:r>
            <a:r>
              <a:rPr lang="en-US" sz="2200" dirty="0" err="1" smtClean="0">
                <a:latin typeface="Courier New" panose="02070309020205020404" pitchFamily="49" charset="0"/>
                <a:cs typeface="Courier New" panose="02070309020205020404" pitchFamily="49" charset="0"/>
              </a:rPr>
              <a:t>dns_master_style_t</a:t>
            </a:r>
            <a:r>
              <a:rPr lang="en-US" sz="2200" dirty="0" smtClean="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stylep</a:t>
            </a:r>
            <a:r>
              <a:rPr lang="en-US" sz="2200" dirty="0" smtClean="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REQUIRE(</a:t>
            </a:r>
            <a:r>
              <a:rPr lang="en-US" sz="2200" b="1" dirty="0" err="1" smtClean="0">
                <a:solidFill>
                  <a:srgbClr val="FF0000"/>
                </a:solidFill>
                <a:latin typeface="Courier New" panose="02070309020205020404" pitchFamily="49" charset="0"/>
                <a:cs typeface="Courier New" panose="02070309020205020404" pitchFamily="49" charset="0"/>
              </a:rPr>
              <a:t>stylep</a:t>
            </a:r>
            <a:r>
              <a:rPr lang="en-US" sz="2200" b="1" dirty="0" smtClean="0">
                <a:solidFill>
                  <a:srgbClr val="FF0000"/>
                </a:solidFill>
                <a:latin typeface="Courier New" panose="02070309020205020404" pitchFamily="49" charset="0"/>
                <a:cs typeface="Courier New" panose="02070309020205020404" pitchFamily="49" charset="0"/>
              </a:rPr>
              <a:t> != NULL || *</a:t>
            </a:r>
            <a:r>
              <a:rPr lang="en-US" sz="2200" b="1" dirty="0" err="1" smtClean="0">
                <a:solidFill>
                  <a:srgbClr val="FF0000"/>
                </a:solidFill>
                <a:latin typeface="Courier New" panose="02070309020205020404" pitchFamily="49" charset="0"/>
                <a:cs typeface="Courier New" panose="02070309020205020404" pitchFamily="49" charset="0"/>
              </a:rPr>
              <a:t>stylep</a:t>
            </a:r>
            <a:r>
              <a:rPr lang="en-US" sz="2200" b="1" dirty="0" smtClean="0">
                <a:solidFill>
                  <a:srgbClr val="FF0000"/>
                </a:solidFill>
                <a:latin typeface="Courier New" panose="02070309020205020404" pitchFamily="49" charset="0"/>
                <a:cs typeface="Courier New" panose="02070309020205020404" pitchFamily="49" charset="0"/>
              </a:rPr>
              <a:t> == NULL</a:t>
            </a:r>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1837926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a:normAutofit/>
          </a:bodyPr>
          <a:lstStyle/>
          <a:p>
            <a:r>
              <a:rPr lang="en-US" dirty="0" smtClean="0"/>
              <a:t>V5</a:t>
            </a:r>
            <a:r>
              <a:rPr lang="ru-RU" smtClean="0"/>
              <a:t>91</a:t>
            </a:r>
            <a:r>
              <a:rPr lang="en-US" smtClean="0"/>
              <a:t>. </a:t>
            </a:r>
            <a:r>
              <a:rPr lang="ru-RU" smtClean="0"/>
              <a:t>Функция возвращает случайное значение</a:t>
            </a:r>
            <a:endParaRPr lang="ru-RU" dirty="0"/>
          </a:p>
        </p:txBody>
      </p:sp>
      <p:sp>
        <p:nvSpPr>
          <p:cNvPr id="3" name="Content Placeholder 2"/>
          <p:cNvSpPr>
            <a:spLocks noGrp="1"/>
          </p:cNvSpPr>
          <p:nvPr>
            <p:ph idx="1"/>
          </p:nvPr>
        </p:nvSpPr>
        <p:spPr>
          <a:xfrm>
            <a:off x="733245" y="4373592"/>
            <a:ext cx="10515599" cy="2484408"/>
          </a:xfrm>
        </p:spPr>
        <p:txBody>
          <a:bodyPr>
            <a:normAutofit/>
          </a:bodyPr>
          <a:lstStyle/>
          <a:p>
            <a:r>
              <a:rPr lang="en-US" smtClean="0"/>
              <a:t>V591 Non-void function should return a value. ecore_evas_extn.c 1526</a:t>
            </a:r>
            <a:endParaRPr lang="ru-RU" dirty="0" smtClean="0"/>
          </a:p>
          <a:p>
            <a:r>
              <a:rPr lang="ru-RU" smtClean="0"/>
              <a:t>Пример неудачного патча для сторонней библиотеки</a:t>
            </a:r>
            <a:r>
              <a:rPr lang="ru-RU" dirty="0" smtClean="0"/>
              <a:t>.</a:t>
            </a:r>
          </a:p>
          <a:p>
            <a:r>
              <a:rPr lang="ru-RU" smtClean="0"/>
              <a:t>Всего ошибок</a:t>
            </a:r>
            <a:r>
              <a:rPr lang="en-US" smtClean="0"/>
              <a:t>: 5</a:t>
            </a:r>
            <a:endParaRPr lang="en-US" dirty="0" smtClean="0"/>
          </a:p>
        </p:txBody>
      </p:sp>
      <p:sp>
        <p:nvSpPr>
          <p:cNvPr id="4" name="Rectangle 3"/>
          <p:cNvSpPr/>
          <p:nvPr/>
        </p:nvSpPr>
        <p:spPr>
          <a:xfrm>
            <a:off x="733245" y="1325563"/>
            <a:ext cx="10722634" cy="2800767"/>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static </a:t>
            </a:r>
            <a:r>
              <a:rPr lang="en-US" sz="2200" b="1" dirty="0" err="1" smtClean="0">
                <a:solidFill>
                  <a:srgbClr val="00B050"/>
                </a:solidFill>
                <a:latin typeface="Courier New" panose="02070309020205020404" pitchFamily="49" charset="0"/>
                <a:cs typeface="Courier New" panose="02070309020205020404" pitchFamily="49" charset="0"/>
              </a:rPr>
              <a:t>Eina_Bool</a:t>
            </a:r>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_</a:t>
            </a:r>
            <a:r>
              <a:rPr lang="en-US" sz="2200" dirty="0" err="1">
                <a:latin typeface="Courier New" panose="02070309020205020404" pitchFamily="49" charset="0"/>
                <a:cs typeface="Courier New" panose="02070309020205020404" pitchFamily="49" charset="0"/>
              </a:rPr>
              <a:t>ipc_server_data</a:t>
            </a:r>
            <a:r>
              <a:rPr lang="en-US" sz="2200" dirty="0" smtClean="0">
                <a:latin typeface="Courier New" panose="02070309020205020404" pitchFamily="49" charset="0"/>
                <a:cs typeface="Courier New" panose="02070309020205020404" pitchFamily="49" charset="0"/>
              </a:rPr>
              <a:t>(</a:t>
            </a:r>
            <a:r>
              <a:rPr lang="ru-RU" sz="2200" dirty="0" smtClean="0">
                <a:latin typeface="Courier New" panose="02070309020205020404" pitchFamily="49" charset="0"/>
                <a:cs typeface="Courier New" panose="02070309020205020404" pitchFamily="49" charset="0"/>
              </a:rPr>
              <a:t>....</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TIZEN_ONLY(170317</a:t>
            </a:r>
            <a:r>
              <a:rPr lang="en-US" sz="2200" dirty="0" smtClean="0">
                <a:latin typeface="Courier New" panose="02070309020205020404" pitchFamily="49" charset="0"/>
                <a:cs typeface="Courier New" panose="02070309020205020404" pitchFamily="49" charset="0"/>
              </a:rPr>
              <a:t>): add skipping indicator buffer logic</a:t>
            </a:r>
            <a:endParaRPr lang="en-US" sz="2200" dirty="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if (</a:t>
            </a:r>
            <a:r>
              <a:rPr lang="en-US" sz="2200" dirty="0" err="1">
                <a:latin typeface="Courier New" panose="02070309020205020404" pitchFamily="49" charset="0"/>
                <a:cs typeface="Courier New" panose="02070309020205020404" pitchFamily="49" charset="0"/>
              </a:rPr>
              <a:t>indicator_buffer_skip</a:t>
            </a:r>
            <a:r>
              <a:rPr lang="en-US" sz="2200" dirty="0">
                <a:latin typeface="Courier New" panose="02070309020205020404" pitchFamily="49" charset="0"/>
                <a:cs typeface="Courier New" panose="02070309020205020404" pitchFamily="49" charset="0"/>
              </a:rPr>
              <a:t>)</a:t>
            </a:r>
          </a:p>
          <a:p>
            <a:r>
              <a:rPr lang="ru-RU" sz="2200" dirty="0" smtClean="0">
                <a:latin typeface="Courier New" panose="02070309020205020404" pitchFamily="49" charset="0"/>
                <a:cs typeface="Courier New" panose="02070309020205020404" pitchFamily="49" charset="0"/>
              </a:rPr>
              <a:t>    </a:t>
            </a:r>
            <a:r>
              <a:rPr lang="en-US" sz="2200" b="1" dirty="0" smtClean="0">
                <a:solidFill>
                  <a:srgbClr val="FF0000"/>
                </a:solidFill>
                <a:latin typeface="Courier New" panose="02070309020205020404" pitchFamily="49" charset="0"/>
                <a:cs typeface="Courier New" panose="02070309020205020404" pitchFamily="49" charset="0"/>
              </a:rPr>
              <a:t>return</a:t>
            </a:r>
            <a:r>
              <a:rPr lang="en-US" sz="2200" b="1" dirty="0">
                <a:solidFill>
                  <a:srgbClr val="FF0000"/>
                </a:solidFill>
                <a:latin typeface="Courier New" panose="02070309020205020404" pitchFamily="49" charset="0"/>
                <a:cs typeface="Courier New" panose="02070309020205020404" pitchFamily="49" charset="0"/>
              </a:rPr>
              <a:t>;</a:t>
            </a:r>
          </a:p>
          <a:p>
            <a:r>
              <a:rPr lang="ru-RU" sz="2200" dirty="0" smtClean="0">
                <a:latin typeface="Courier New" panose="02070309020205020404" pitchFamily="49" charset="0"/>
                <a:cs typeface="Courier New" panose="02070309020205020404" pitchFamily="49" charset="0"/>
              </a:rPr>
              <a:t>  </a:t>
            </a:r>
            <a:r>
              <a:rPr lang="en-US" sz="2200" dirty="0" smtClean="0">
                <a:latin typeface="Courier New" panose="02070309020205020404" pitchFamily="49" charset="0"/>
                <a:cs typeface="Courier New" panose="02070309020205020404" pitchFamily="49" charset="0"/>
              </a:rPr>
              <a:t>//END</a:t>
            </a:r>
            <a:endParaRPr lang="ru-RU" sz="2200" dirty="0" smtClean="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4473" y="2907102"/>
            <a:ext cx="1150148" cy="1150148"/>
          </a:xfrm>
          <a:prstGeom prst="rect">
            <a:avLst/>
          </a:prstGeom>
        </p:spPr>
      </p:pic>
      <p:sp>
        <p:nvSpPr>
          <p:cNvPr id="6" name="Rectangle 3"/>
          <p:cNvSpPr/>
          <p:nvPr/>
        </p:nvSpPr>
        <p:spPr>
          <a:xfrm>
            <a:off x="10945056" y="6488668"/>
            <a:ext cx="1246944" cy="369332"/>
          </a:xfrm>
          <a:prstGeom prst="rect">
            <a:avLst/>
          </a:prstGeom>
        </p:spPr>
        <p:txBody>
          <a:bodyPr wrap="none">
            <a:spAutoFit/>
          </a:bodyPr>
          <a:lstStyle/>
          <a:p>
            <a:r>
              <a:rPr lang="en-US" dirty="0" smtClean="0">
                <a:hlinkClick r:id="rId3"/>
              </a:rPr>
              <a:t>viva64.com</a:t>
            </a:r>
            <a:endParaRPr lang="en-US" dirty="0"/>
          </a:p>
        </p:txBody>
      </p:sp>
    </p:spTree>
    <p:extLst>
      <p:ext uri="{BB962C8B-B14F-4D97-AF65-F5344CB8AC3E}">
        <p14:creationId xmlns:p14="http://schemas.microsoft.com/office/powerpoint/2010/main" val="22807305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509623"/>
          </a:xfrm>
        </p:spPr>
        <p:txBody>
          <a:bodyPr>
            <a:normAutofit/>
          </a:bodyPr>
          <a:lstStyle/>
          <a:p>
            <a:r>
              <a:rPr lang="en-US" dirty="0" smtClean="0"/>
              <a:t>V</a:t>
            </a:r>
            <a:r>
              <a:rPr lang="ru-RU" smtClean="0"/>
              <a:t>774</a:t>
            </a:r>
            <a:r>
              <a:rPr lang="en-US" smtClean="0"/>
              <a:t>. </a:t>
            </a:r>
            <a:r>
              <a:rPr lang="ru-RU" smtClean="0"/>
              <a:t>Использование освобождённой памяти</a:t>
            </a:r>
            <a:endParaRPr lang="ru-RU" dirty="0"/>
          </a:p>
        </p:txBody>
      </p:sp>
      <p:sp>
        <p:nvSpPr>
          <p:cNvPr id="3" name="Content Placeholder 2"/>
          <p:cNvSpPr>
            <a:spLocks noGrp="1"/>
          </p:cNvSpPr>
          <p:nvPr>
            <p:ph idx="1"/>
          </p:nvPr>
        </p:nvSpPr>
        <p:spPr>
          <a:xfrm>
            <a:off x="733245" y="4987498"/>
            <a:ext cx="10852029" cy="1733999"/>
          </a:xfrm>
        </p:spPr>
        <p:txBody>
          <a:bodyPr>
            <a:normAutofit/>
          </a:bodyPr>
          <a:lstStyle/>
          <a:p>
            <a:r>
              <a:rPr lang="en-US" smtClean="0"/>
              <a:t>V774 The 'child' pointer was used after the memory was reallocated. augtool.c 151</a:t>
            </a:r>
            <a:endParaRPr lang="ru-RU" dirty="0" smtClean="0"/>
          </a:p>
          <a:p>
            <a:r>
              <a:rPr lang="ru-RU" smtClean="0"/>
              <a:t>Всего ошибок</a:t>
            </a:r>
            <a:r>
              <a:rPr lang="en-US" smtClean="0"/>
              <a:t>: 7</a:t>
            </a:r>
            <a:endParaRPr lang="en-US" dirty="0" smtClean="0"/>
          </a:p>
        </p:txBody>
      </p:sp>
      <p:sp>
        <p:nvSpPr>
          <p:cNvPr id="4" name="Rectangle 3"/>
          <p:cNvSpPr/>
          <p:nvPr/>
        </p:nvSpPr>
        <p:spPr>
          <a:xfrm>
            <a:off x="672859" y="1509623"/>
            <a:ext cx="10912415" cy="3477875"/>
          </a:xfrm>
          <a:prstGeom prst="rect">
            <a:avLst/>
          </a:prstGeom>
        </p:spPr>
        <p:txBody>
          <a:bodyPr wrap="square">
            <a:spAutoFit/>
          </a:bodyPr>
          <a:lstStyle/>
          <a:p>
            <a:r>
              <a:rPr lang="en-US" sz="2200" smtClean="0">
                <a:latin typeface="Courier New" panose="02070309020205020404" pitchFamily="49" charset="0"/>
                <a:cs typeface="Courier New" panose="02070309020205020404" pitchFamily="49" charset="0"/>
              </a:rPr>
              <a:t>if (ctx != NULL) {</a:t>
            </a:r>
            <a:endParaRPr lang="en-US" sz="2200" dirty="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char *c = </a:t>
            </a:r>
            <a:r>
              <a:rPr lang="en-US" sz="2200" b="1" smtClean="0">
                <a:solidFill>
                  <a:srgbClr val="00B050"/>
                </a:solidFill>
                <a:latin typeface="Courier New" panose="02070309020205020404" pitchFamily="49" charset="0"/>
                <a:cs typeface="Courier New" panose="02070309020205020404" pitchFamily="49" charset="0"/>
              </a:rPr>
              <a:t>realloc</a:t>
            </a:r>
            <a:r>
              <a:rPr lang="en-US" sz="2200" smtClean="0">
                <a:latin typeface="Courier New" panose="02070309020205020404" pitchFamily="49" charset="0"/>
                <a:cs typeface="Courier New" panose="02070309020205020404" pitchFamily="49" charset="0"/>
              </a:rPr>
              <a:t>(</a:t>
            </a:r>
            <a:r>
              <a:rPr lang="en-US" sz="2200" b="1" smtClean="0">
                <a:solidFill>
                  <a:srgbClr val="FF0000"/>
                </a:solidFill>
                <a:latin typeface="Courier New" panose="02070309020205020404" pitchFamily="49" charset="0"/>
                <a:cs typeface="Courier New" panose="02070309020205020404" pitchFamily="49" charset="0"/>
              </a:rPr>
              <a:t>child</a:t>
            </a:r>
            <a:r>
              <a:rPr lang="en-US" sz="2200" smtClean="0">
                <a:latin typeface="Courier New" panose="02070309020205020404" pitchFamily="49" charset="0"/>
                <a:cs typeface="Courier New" panose="02070309020205020404" pitchFamily="49" charset="0"/>
              </a:rPr>
              <a:t>, strlen(child</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strlen</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ctx</a:t>
            </a:r>
            <a:r>
              <a:rPr lang="en-US" sz="2200" dirty="0">
                <a:latin typeface="Courier New" panose="02070309020205020404" pitchFamily="49" charset="0"/>
                <a:cs typeface="Courier New" panose="02070309020205020404" pitchFamily="49" charset="0"/>
              </a:rPr>
              <a:t>)+1</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if (c == NULL</a:t>
            </a:r>
            <a:r>
              <a:rPr lang="en-US" sz="2200" dirty="0">
                <a:latin typeface="Courier New" panose="02070309020205020404" pitchFamily="49" charset="0"/>
                <a:cs typeface="Courier New" panose="02070309020205020404" pitchFamily="49" charset="0"/>
              </a:rPr>
              <a:t>)</a:t>
            </a: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return NULL</a:t>
            </a:r>
            <a:r>
              <a:rPr lang="en-US" sz="2200" dirty="0">
                <a:latin typeface="Courier New" panose="02070309020205020404" pitchFamily="49" charset="0"/>
                <a:cs typeface="Courier New" panose="02070309020205020404" pitchFamily="49" charset="0"/>
              </a:rPr>
              <a:t>;</a:t>
            </a: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int ctxidx = strlen(ctx</a:t>
            </a:r>
            <a:r>
              <a:rPr lang="en-US" sz="2200" dirty="0">
                <a:latin typeface="Courier New" panose="02070309020205020404" pitchFamily="49" charset="0"/>
                <a:cs typeface="Courier New" panose="02070309020205020404" pitchFamily="49" charset="0"/>
              </a:rPr>
              <a:t>);</a:t>
            </a: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if (</a:t>
            </a:r>
            <a:r>
              <a:rPr lang="en-US" sz="2200" b="1">
                <a:solidFill>
                  <a:srgbClr val="FF0000"/>
                </a:solidFill>
                <a:latin typeface="Courier New" panose="02070309020205020404" pitchFamily="49" charset="0"/>
                <a:cs typeface="Courier New" panose="02070309020205020404" pitchFamily="49" charset="0"/>
              </a:rPr>
              <a:t>child</a:t>
            </a:r>
            <a:r>
              <a:rPr lang="en-US" sz="2200">
                <a:latin typeface="Courier New" panose="02070309020205020404" pitchFamily="49" charset="0"/>
                <a:cs typeface="Courier New" panose="02070309020205020404" pitchFamily="49" charset="0"/>
              </a:rPr>
              <a:t>[</a:t>
            </a:r>
            <a:r>
              <a:rPr lang="en-US" sz="2200" err="1">
                <a:latin typeface="Courier New" panose="02070309020205020404" pitchFamily="49" charset="0"/>
                <a:cs typeface="Courier New" panose="02070309020205020404" pitchFamily="49" charset="0"/>
              </a:rPr>
              <a:t>ctxidx</a:t>
            </a:r>
            <a:r>
              <a:rPr lang="en-US" sz="2200" smtClean="0">
                <a:latin typeface="Courier New" panose="02070309020205020404" pitchFamily="49" charset="0"/>
                <a:cs typeface="Courier New" panose="02070309020205020404" pitchFamily="49" charset="0"/>
              </a:rPr>
              <a:t>] == SEP</a:t>
            </a:r>
            <a:r>
              <a:rPr lang="en-US" sz="2200" dirty="0" smtClean="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 ctxidx</a:t>
            </a:r>
            <a:r>
              <a:rPr lang="en-US" sz="2200" dirty="0">
                <a:latin typeface="Courier New" panose="02070309020205020404" pitchFamily="49" charset="0"/>
                <a:cs typeface="Courier New" panose="02070309020205020404" pitchFamily="49" charset="0"/>
              </a:rPr>
              <a:t>++;</a:t>
            </a: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strcpy(c, &amp;</a:t>
            </a:r>
            <a:r>
              <a:rPr lang="en-US" sz="2200" b="1" dirty="0">
                <a:solidFill>
                  <a:srgbClr val="FF0000"/>
                </a:solidFill>
                <a:latin typeface="Courier New" panose="02070309020205020404" pitchFamily="49" charset="0"/>
                <a:cs typeface="Courier New" panose="02070309020205020404" pitchFamily="49" charset="0"/>
              </a:rPr>
              <a:t>child</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ctxidx</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r>
              <a:rPr lang="ru-RU" sz="2200" smtClean="0">
                <a:latin typeface="Courier New" panose="02070309020205020404" pitchFamily="49" charset="0"/>
                <a:cs typeface="Courier New" panose="02070309020205020404" pitchFamily="49" charset="0"/>
              </a:rPr>
              <a:t>  </a:t>
            </a:r>
            <a:r>
              <a:rPr lang="en-US" sz="2200" smtClean="0">
                <a:latin typeface="Courier New" panose="02070309020205020404" pitchFamily="49" charset="0"/>
                <a:cs typeface="Courier New" panose="02070309020205020404" pitchFamily="49" charset="0"/>
              </a:rPr>
              <a:t>child = c</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08328796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2027118"/>
          </a:xfrm>
        </p:spPr>
        <p:txBody>
          <a:bodyPr>
            <a:normAutofit/>
          </a:bodyPr>
          <a:lstStyle/>
          <a:p>
            <a:r>
              <a:rPr lang="en-US" dirty="0" smtClean="0"/>
              <a:t>V</a:t>
            </a:r>
            <a:r>
              <a:rPr lang="ru-RU" dirty="0" smtClean="0"/>
              <a:t>778</a:t>
            </a:r>
            <a:r>
              <a:rPr lang="en-US" dirty="0" smtClean="0"/>
              <a:t>. PVS-Studio </a:t>
            </a:r>
            <a:r>
              <a:rPr lang="ru-RU" dirty="0" smtClean="0"/>
              <a:t>очень хорошо находит неудачный код</a:t>
            </a:r>
            <a:r>
              <a:rPr lang="en-US" dirty="0"/>
              <a:t>,</a:t>
            </a:r>
            <a:r>
              <a:rPr lang="ru-RU" dirty="0" smtClean="0"/>
              <a:t> написанный с помощью </a:t>
            </a:r>
            <a:r>
              <a:rPr lang="en-US" dirty="0" smtClean="0"/>
              <a:t>Copy-Paste</a:t>
            </a:r>
            <a:endParaRPr lang="ru-RU" dirty="0"/>
          </a:p>
        </p:txBody>
      </p:sp>
      <p:sp>
        <p:nvSpPr>
          <p:cNvPr id="3" name="Content Placeholder 2"/>
          <p:cNvSpPr>
            <a:spLocks noGrp="1"/>
          </p:cNvSpPr>
          <p:nvPr>
            <p:ph idx="1"/>
          </p:nvPr>
        </p:nvSpPr>
        <p:spPr>
          <a:xfrm>
            <a:off x="6642340" y="2027118"/>
            <a:ext cx="5365628" cy="3709448"/>
          </a:xfrm>
        </p:spPr>
        <p:txBody>
          <a:bodyPr>
            <a:normAutofit/>
          </a:bodyPr>
          <a:lstStyle/>
          <a:p>
            <a:r>
              <a:rPr lang="en-US" smtClean="0"/>
              <a:t>V778 Two similar code fragments were found. Perhaps, this is a typo and 'others_' variable should be used instead of 'first_'. config.cpp 185</a:t>
            </a:r>
            <a:endParaRPr lang="ru-RU" dirty="0" smtClean="0"/>
          </a:p>
          <a:p>
            <a:r>
              <a:rPr lang="ru-RU" smtClean="0"/>
              <a:t>Всего ошибок</a:t>
            </a:r>
            <a:r>
              <a:rPr lang="en-US" smtClean="0"/>
              <a:t>: 2</a:t>
            </a:r>
            <a:endParaRPr lang="en-US" dirty="0" smtClean="0"/>
          </a:p>
        </p:txBody>
      </p:sp>
      <p:sp>
        <p:nvSpPr>
          <p:cNvPr id="4" name="Rectangle 3"/>
          <p:cNvSpPr/>
          <p:nvPr/>
        </p:nvSpPr>
        <p:spPr>
          <a:xfrm>
            <a:off x="733245" y="2027118"/>
            <a:ext cx="5909095" cy="4493538"/>
          </a:xfrm>
          <a:prstGeom prst="rect">
            <a:avLst/>
          </a:prstGeom>
        </p:spPr>
        <p:txBody>
          <a:bodyPr wrap="square">
            <a:spAutoFit/>
          </a:bodyPr>
          <a:lstStyle/>
          <a:p>
            <a:r>
              <a:rPr lang="en-US" sz="2200" dirty="0" smtClean="0">
                <a:latin typeface="Courier New" panose="02070309020205020404" pitchFamily="49" charset="0"/>
                <a:cs typeface="Courier New" panose="02070309020205020404" pitchFamily="49" charset="0"/>
              </a:rPr>
              <a:t>void </a:t>
            </a:r>
            <a:r>
              <a:rPr lang="en-US" sz="2200" dirty="0" err="1" smtClean="0">
                <a:latin typeface="Courier New" panose="02070309020205020404" pitchFamily="49" charset="0"/>
                <a:cs typeface="Courier New" panose="02070309020205020404" pitchFamily="49" charset="0"/>
              </a:rPr>
              <a:t>Config</a:t>
            </a:r>
            <a:r>
              <a:rPr lang="en-US" sz="2200" dirty="0">
                <a:latin typeface="Courier New" panose="02070309020205020404" pitchFamily="49" charset="0"/>
                <a:cs typeface="Courier New" panose="02070309020205020404" pitchFamily="49" charset="0"/>
              </a:rPr>
              <a:t>::del()</a:t>
            </a:r>
          </a:p>
          <a:p>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while (</a:t>
            </a:r>
            <a:r>
              <a:rPr lang="en-US" sz="2200" b="1" dirty="0">
                <a:solidFill>
                  <a:srgbClr val="00B050"/>
                </a:solidFill>
                <a:latin typeface="Courier New" panose="02070309020205020404" pitchFamily="49" charset="0"/>
                <a:cs typeface="Courier New" panose="02070309020205020404" pitchFamily="49" charset="0"/>
              </a:rPr>
              <a:t>first</a:t>
            </a:r>
            <a:r>
              <a:rPr lang="en-US" sz="2200" b="1" dirty="0" smtClean="0">
                <a:solidFill>
                  <a:srgbClr val="00B050"/>
                </a:solidFill>
                <a:latin typeface="Courier New" panose="02070309020205020404" pitchFamily="49" charset="0"/>
                <a:cs typeface="Courier New" panose="02070309020205020404" pitchFamily="49" charset="0"/>
              </a:rPr>
              <a:t>_</a:t>
            </a:r>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Entry * </a:t>
            </a:r>
            <a:r>
              <a:rPr lang="en-US" sz="2200" dirty="0" err="1" smtClean="0">
                <a:latin typeface="Courier New" panose="02070309020205020404" pitchFamily="49" charset="0"/>
                <a:cs typeface="Courier New" panose="02070309020205020404" pitchFamily="49" charset="0"/>
              </a:rPr>
              <a:t>tmp</a:t>
            </a:r>
            <a:r>
              <a:rPr lang="en-US" sz="2200" dirty="0" smtClean="0">
                <a:latin typeface="Courier New" panose="02070309020205020404" pitchFamily="49" charset="0"/>
                <a:cs typeface="Courier New" panose="02070309020205020404" pitchFamily="49" charset="0"/>
              </a:rPr>
              <a:t> = </a:t>
            </a:r>
            <a:r>
              <a:rPr lang="en-US" sz="2200" b="1" dirty="0" smtClean="0">
                <a:solidFill>
                  <a:srgbClr val="00B050"/>
                </a:solidFill>
                <a:latin typeface="Courier New" panose="02070309020205020404" pitchFamily="49" charset="0"/>
                <a:cs typeface="Courier New" panose="02070309020205020404" pitchFamily="49" charset="0"/>
              </a:rPr>
              <a:t>first</a:t>
            </a:r>
            <a:r>
              <a:rPr lang="en-US" sz="2200" b="1" dirty="0">
                <a:solidFill>
                  <a:srgbClr val="00B050"/>
                </a:solidFill>
                <a:latin typeface="Courier New" panose="02070309020205020404" pitchFamily="49" charset="0"/>
                <a:cs typeface="Courier New" panose="02070309020205020404" pitchFamily="49" charset="0"/>
              </a:rPr>
              <a:t>_</a:t>
            </a:r>
            <a:r>
              <a:rPr lang="en-US" sz="2200" dirty="0">
                <a:latin typeface="Courier New" panose="02070309020205020404" pitchFamily="49" charset="0"/>
                <a:cs typeface="Courier New" panose="02070309020205020404" pitchFamily="49" charset="0"/>
              </a:rPr>
              <a:t>-&gt;next;</a:t>
            </a:r>
          </a:p>
          <a:p>
            <a:r>
              <a:rPr lang="en-US" sz="2200" dirty="0" smtClean="0">
                <a:latin typeface="Courier New" panose="02070309020205020404" pitchFamily="49" charset="0"/>
                <a:cs typeface="Courier New" panose="02070309020205020404" pitchFamily="49" charset="0"/>
              </a:rPr>
              <a:t>    delete </a:t>
            </a:r>
            <a:r>
              <a:rPr lang="en-US" sz="2200" b="1" dirty="0" smtClean="0">
                <a:solidFill>
                  <a:srgbClr val="00B050"/>
                </a:solidFill>
                <a:latin typeface="Courier New" panose="02070309020205020404" pitchFamily="49" charset="0"/>
                <a:cs typeface="Courier New" panose="02070309020205020404" pitchFamily="49" charset="0"/>
              </a:rPr>
              <a:t>first</a:t>
            </a:r>
            <a:r>
              <a:rPr lang="en-US" sz="2200" b="1" dirty="0">
                <a:solidFill>
                  <a:srgbClr val="00B050"/>
                </a:solidFill>
                <a:latin typeface="Courier New" panose="02070309020205020404" pitchFamily="49" charset="0"/>
                <a:cs typeface="Courier New" panose="02070309020205020404" pitchFamily="49" charset="0"/>
              </a:rPr>
              <a:t>_</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r>
              <a:rPr lang="en-US" sz="2200" b="1" dirty="0" smtClean="0">
                <a:solidFill>
                  <a:srgbClr val="00B050"/>
                </a:solidFill>
                <a:latin typeface="Courier New" panose="02070309020205020404" pitchFamily="49" charset="0"/>
                <a:cs typeface="Courier New" panose="02070309020205020404" pitchFamily="49" charset="0"/>
              </a:rPr>
              <a:t>first_</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tmp</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while (</a:t>
            </a:r>
            <a:r>
              <a:rPr lang="en-US" sz="2200" b="1" dirty="0">
                <a:solidFill>
                  <a:srgbClr val="7030A0"/>
                </a:solidFill>
                <a:latin typeface="Courier New" panose="02070309020205020404" pitchFamily="49" charset="0"/>
                <a:cs typeface="Courier New" panose="02070309020205020404" pitchFamily="49" charset="0"/>
              </a:rPr>
              <a:t>others</a:t>
            </a:r>
            <a:r>
              <a:rPr lang="en-US" sz="2200" b="1" dirty="0" smtClean="0">
                <a:solidFill>
                  <a:srgbClr val="7030A0"/>
                </a:solidFill>
                <a:latin typeface="Courier New" panose="02070309020205020404" pitchFamily="49" charset="0"/>
                <a:cs typeface="Courier New" panose="02070309020205020404" pitchFamily="49" charset="0"/>
              </a:rPr>
              <a:t>_</a:t>
            </a:r>
            <a:r>
              <a:rPr lang="en-US"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r>
              <a:rPr lang="en-US" sz="2200" dirty="0" smtClean="0">
                <a:latin typeface="Courier New" panose="02070309020205020404" pitchFamily="49" charset="0"/>
                <a:cs typeface="Courier New" panose="02070309020205020404" pitchFamily="49" charset="0"/>
              </a:rPr>
              <a:t>    Entry * </a:t>
            </a:r>
            <a:r>
              <a:rPr lang="en-US" sz="2200" dirty="0" err="1" smtClean="0">
                <a:latin typeface="Courier New" panose="02070309020205020404" pitchFamily="49" charset="0"/>
                <a:cs typeface="Courier New" panose="02070309020205020404" pitchFamily="49" charset="0"/>
              </a:rPr>
              <a:t>tmp</a:t>
            </a:r>
            <a:r>
              <a:rPr lang="en-US" sz="2200" dirty="0" smtClean="0">
                <a:latin typeface="Courier New" panose="02070309020205020404" pitchFamily="49" charset="0"/>
                <a:cs typeface="Courier New" panose="02070309020205020404" pitchFamily="49" charset="0"/>
              </a:rPr>
              <a:t> = </a:t>
            </a:r>
            <a:r>
              <a:rPr lang="en-US" sz="2200" b="1" dirty="0" smtClean="0">
                <a:solidFill>
                  <a:srgbClr val="7030A0"/>
                </a:solidFill>
                <a:latin typeface="Courier New" panose="02070309020205020404" pitchFamily="49" charset="0"/>
                <a:cs typeface="Courier New" panose="02070309020205020404" pitchFamily="49" charset="0"/>
              </a:rPr>
              <a:t>others</a:t>
            </a:r>
            <a:r>
              <a:rPr lang="en-US" sz="2200" b="1" dirty="0">
                <a:solidFill>
                  <a:srgbClr val="7030A0"/>
                </a:solidFill>
                <a:latin typeface="Courier New" panose="02070309020205020404" pitchFamily="49" charset="0"/>
                <a:cs typeface="Courier New" panose="02070309020205020404" pitchFamily="49" charset="0"/>
              </a:rPr>
              <a:t>_</a:t>
            </a:r>
            <a:r>
              <a:rPr lang="en-US" sz="2200" dirty="0">
                <a:latin typeface="Courier New" panose="02070309020205020404" pitchFamily="49" charset="0"/>
                <a:cs typeface="Courier New" panose="02070309020205020404" pitchFamily="49" charset="0"/>
              </a:rPr>
              <a:t>-&gt;next;</a:t>
            </a:r>
          </a:p>
          <a:p>
            <a:r>
              <a:rPr lang="en-US" sz="2200" dirty="0" smtClean="0">
                <a:latin typeface="Courier New" panose="02070309020205020404" pitchFamily="49" charset="0"/>
                <a:cs typeface="Courier New" panose="02070309020205020404" pitchFamily="49" charset="0"/>
              </a:rPr>
              <a:t>    delete </a:t>
            </a:r>
            <a:r>
              <a:rPr lang="en-US" sz="2200" b="1" dirty="0" smtClean="0">
                <a:solidFill>
                  <a:srgbClr val="FF0000"/>
                </a:solidFill>
                <a:latin typeface="Courier New" panose="02070309020205020404" pitchFamily="49" charset="0"/>
                <a:cs typeface="Courier New" panose="02070309020205020404" pitchFamily="49" charset="0"/>
              </a:rPr>
              <a:t>first</a:t>
            </a:r>
            <a:r>
              <a:rPr lang="en-US" sz="2200" b="1" dirty="0">
                <a:solidFill>
                  <a:srgbClr val="FF0000"/>
                </a:solidFill>
                <a:latin typeface="Courier New" panose="02070309020205020404" pitchFamily="49" charset="0"/>
                <a:cs typeface="Courier New" panose="02070309020205020404" pitchFamily="49" charset="0"/>
              </a:rPr>
              <a:t>_</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r>
              <a:rPr lang="en-US" sz="2200" b="1" dirty="0" smtClean="0">
                <a:solidFill>
                  <a:srgbClr val="7030A0"/>
                </a:solidFill>
                <a:latin typeface="Courier New" panose="02070309020205020404" pitchFamily="49" charset="0"/>
                <a:cs typeface="Courier New" panose="02070309020205020404" pitchFamily="49" charset="0"/>
              </a:rPr>
              <a:t>others_</a:t>
            </a:r>
            <a:r>
              <a:rPr lang="en-US" sz="2200" dirty="0" smtClean="0">
                <a:latin typeface="Courier New" panose="02070309020205020404" pitchFamily="49" charset="0"/>
                <a:cs typeface="Courier New" panose="02070309020205020404" pitchFamily="49" charset="0"/>
              </a:rPr>
              <a:t> = </a:t>
            </a:r>
            <a:r>
              <a:rPr lang="en-US" sz="2200" dirty="0" err="1" smtClean="0">
                <a:latin typeface="Courier New" panose="02070309020205020404" pitchFamily="49" charset="0"/>
                <a:cs typeface="Courier New" panose="02070309020205020404" pitchFamily="49" charset="0"/>
              </a:rPr>
              <a:t>tmp</a:t>
            </a:r>
            <a:r>
              <a:rPr lang="en-US" sz="2200" dirty="0">
                <a:latin typeface="Courier New" panose="02070309020205020404" pitchFamily="49" charset="0"/>
                <a:cs typeface="Courier New" panose="02070309020205020404" pitchFamily="49" charset="0"/>
              </a:rPr>
              <a:t>;</a:t>
            </a:r>
          </a:p>
          <a:p>
            <a:r>
              <a:rPr lang="en-US" sz="2200" dirty="0" smtClean="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r>
              <a:rPr lang="ru-RU" sz="2200" dirty="0" smtClean="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6683314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68"/>
            <a:ext cx="10515600" cy="1006475"/>
          </a:xfrm>
        </p:spPr>
        <p:txBody>
          <a:bodyPr/>
          <a:lstStyle/>
          <a:p>
            <a:r>
              <a:rPr lang="ru-RU" dirty="0" smtClean="0"/>
              <a:t>Другие ошибки в сторонних библиотеках</a:t>
            </a:r>
            <a:r>
              <a:rPr lang="en-US" dirty="0" smtClean="0"/>
              <a:t>:</a:t>
            </a:r>
            <a:endParaRPr lang="ru-RU" dirty="0"/>
          </a:p>
        </p:txBody>
      </p:sp>
      <p:sp>
        <p:nvSpPr>
          <p:cNvPr id="3" name="Content Placeholder 2"/>
          <p:cNvSpPr>
            <a:spLocks noGrp="1"/>
          </p:cNvSpPr>
          <p:nvPr>
            <p:ph idx="1"/>
          </p:nvPr>
        </p:nvSpPr>
        <p:spPr>
          <a:xfrm>
            <a:off x="345057" y="1026544"/>
            <a:ext cx="11593901" cy="5831456"/>
          </a:xfrm>
        </p:spPr>
        <p:txBody>
          <a:bodyPr numCol="3">
            <a:noAutofit/>
          </a:bodyPr>
          <a:lstStyle/>
          <a:p>
            <a:r>
              <a:rPr lang="ru-RU" sz="2400" dirty="0"/>
              <a:t>V502. Всего ошибок: 1</a:t>
            </a:r>
          </a:p>
          <a:p>
            <a:r>
              <a:rPr lang="ru-RU" sz="2400" dirty="0"/>
              <a:t>V505. Всего ошибок: 25</a:t>
            </a:r>
          </a:p>
          <a:p>
            <a:r>
              <a:rPr lang="ru-RU" sz="2400" dirty="0"/>
              <a:t>V517. Всего ошибок: 4</a:t>
            </a:r>
          </a:p>
          <a:p>
            <a:r>
              <a:rPr lang="ru-RU" sz="2400" dirty="0"/>
              <a:t>V519. Всего ошибок: 3</a:t>
            </a:r>
          </a:p>
          <a:p>
            <a:r>
              <a:rPr lang="ru-RU" sz="2400" dirty="0"/>
              <a:t>V523. Всего ошибок: 2</a:t>
            </a:r>
          </a:p>
          <a:p>
            <a:r>
              <a:rPr lang="ru-RU" sz="2400" dirty="0"/>
              <a:t>V528. Всего ошибок: 1</a:t>
            </a:r>
          </a:p>
          <a:p>
            <a:r>
              <a:rPr lang="ru-RU" sz="2400" dirty="0"/>
              <a:t>V541. Всего ошибок: 1</a:t>
            </a:r>
          </a:p>
          <a:p>
            <a:r>
              <a:rPr lang="ru-RU" sz="2400" dirty="0"/>
              <a:t>V547. Всего ошибок: 10</a:t>
            </a:r>
          </a:p>
          <a:p>
            <a:r>
              <a:rPr lang="ru-RU" sz="2400" dirty="0"/>
              <a:t>V556. Всего ошибок: 6</a:t>
            </a:r>
          </a:p>
          <a:p>
            <a:r>
              <a:rPr lang="ru-RU" sz="2400" dirty="0"/>
              <a:t>V571. Всего ошибок: 1</a:t>
            </a:r>
          </a:p>
          <a:p>
            <a:r>
              <a:rPr lang="ru-RU" sz="2400" dirty="0"/>
              <a:t>V575. Всего ошибок: 67</a:t>
            </a:r>
          </a:p>
          <a:p>
            <a:r>
              <a:rPr lang="ru-RU" sz="2400" dirty="0"/>
              <a:t>V576. Всего ошибок: 1</a:t>
            </a:r>
          </a:p>
          <a:p>
            <a:r>
              <a:rPr lang="ru-RU" sz="2400" dirty="0"/>
              <a:t>V590. Всего ошибок: 3</a:t>
            </a:r>
          </a:p>
          <a:p>
            <a:r>
              <a:rPr lang="ru-RU" sz="2400" dirty="0"/>
              <a:t>V593. Всего ошибок: 1</a:t>
            </a:r>
          </a:p>
          <a:p>
            <a:r>
              <a:rPr lang="ru-RU" sz="2400" dirty="0"/>
              <a:t>V595. Всего ошибок: 23</a:t>
            </a:r>
          </a:p>
          <a:p>
            <a:r>
              <a:rPr lang="ru-RU" sz="2400" dirty="0"/>
              <a:t>V597. Всего ошибок: 52</a:t>
            </a:r>
          </a:p>
          <a:p>
            <a:r>
              <a:rPr lang="ru-RU" sz="2400" dirty="0"/>
              <a:t>V601. Всего ошибок: 1</a:t>
            </a:r>
          </a:p>
          <a:p>
            <a:r>
              <a:rPr lang="ru-RU" sz="2400" dirty="0"/>
              <a:t>V609. Всего ошибок: 1</a:t>
            </a:r>
          </a:p>
          <a:p>
            <a:r>
              <a:rPr lang="ru-RU" sz="2400" dirty="0"/>
              <a:t>V610. Всего ошибок: 2</a:t>
            </a:r>
          </a:p>
          <a:p>
            <a:r>
              <a:rPr lang="ru-RU" sz="2400" dirty="0"/>
              <a:t>V636. Всего ошибок: 8</a:t>
            </a:r>
          </a:p>
          <a:p>
            <a:r>
              <a:rPr lang="ru-RU" sz="2400" dirty="0"/>
              <a:t>V640. Всего ошибок: 1</a:t>
            </a:r>
          </a:p>
          <a:p>
            <a:r>
              <a:rPr lang="ru-RU" sz="2400" dirty="0"/>
              <a:t>V645. Всего ошибок: 4</a:t>
            </a:r>
          </a:p>
          <a:p>
            <a:r>
              <a:rPr lang="ru-RU" sz="2400" dirty="0"/>
              <a:t>V646. Всего ошибок: 2</a:t>
            </a:r>
          </a:p>
          <a:p>
            <a:r>
              <a:rPr lang="ru-RU" sz="2400" dirty="0"/>
              <a:t>V649. Всего ошибок: 1</a:t>
            </a:r>
          </a:p>
          <a:p>
            <a:r>
              <a:rPr lang="ru-RU" sz="2400" dirty="0"/>
              <a:t>V666. Всего ошибок: 6</a:t>
            </a:r>
          </a:p>
          <a:p>
            <a:r>
              <a:rPr lang="ru-RU" sz="2400" dirty="0"/>
              <a:t>V668. Всего ошибок: 1</a:t>
            </a:r>
          </a:p>
          <a:p>
            <a:r>
              <a:rPr lang="ru-RU" sz="2400" dirty="0"/>
              <a:t>V686. Всего ошибок: 1</a:t>
            </a:r>
          </a:p>
          <a:p>
            <a:r>
              <a:rPr lang="ru-RU" sz="2400" dirty="0"/>
              <a:t>V690. Всего ошибок: 1</a:t>
            </a:r>
          </a:p>
          <a:p>
            <a:r>
              <a:rPr lang="ru-RU" sz="2400" dirty="0"/>
              <a:t>V694. Всего ошибок: 2</a:t>
            </a:r>
          </a:p>
          <a:p>
            <a:r>
              <a:rPr lang="ru-RU" sz="2400" dirty="0"/>
              <a:t>V701. Всего ошибок: 100</a:t>
            </a:r>
          </a:p>
          <a:p>
            <a:r>
              <a:rPr lang="ru-RU" sz="2400" dirty="0"/>
              <a:t>V760. Всего ошибок: 1</a:t>
            </a:r>
          </a:p>
          <a:p>
            <a:r>
              <a:rPr lang="ru-RU" sz="2400" dirty="0"/>
              <a:t>V769. Всего ошибок: 5</a:t>
            </a:r>
          </a:p>
          <a:p>
            <a:r>
              <a:rPr lang="ru-RU" sz="2400" dirty="0"/>
              <a:t>V773. Всего ошибок: 3</a:t>
            </a:r>
          </a:p>
          <a:p>
            <a:r>
              <a:rPr lang="ru-RU" sz="2400" dirty="0"/>
              <a:t>v779. Всего ошибок: 9</a:t>
            </a:r>
          </a:p>
          <a:p>
            <a:endParaRPr lang="ru-RU" sz="2400" dirty="0"/>
          </a:p>
          <a:p>
            <a:endParaRPr lang="ru-RU" sz="2400"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073163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ru-RU" dirty="0" smtClean="0"/>
              <a:t>Итоги проверки используемых сторонних  библиотек</a:t>
            </a:r>
            <a:endParaRPr lang="ru-RU" dirty="0"/>
          </a:p>
        </p:txBody>
      </p:sp>
      <p:sp>
        <p:nvSpPr>
          <p:cNvPr id="3" name="Content Placeholder 2"/>
          <p:cNvSpPr>
            <a:spLocks noGrp="1"/>
          </p:cNvSpPr>
          <p:nvPr>
            <p:ph idx="1"/>
          </p:nvPr>
        </p:nvSpPr>
        <p:spPr>
          <a:xfrm>
            <a:off x="838200" y="1431984"/>
            <a:ext cx="10515600" cy="5098211"/>
          </a:xfrm>
        </p:spPr>
        <p:txBody>
          <a:bodyPr/>
          <a:lstStyle/>
          <a:p>
            <a:r>
              <a:rPr lang="ru-RU" dirty="0"/>
              <a:t>Проанализировано 1915000 </a:t>
            </a:r>
            <a:r>
              <a:rPr lang="ru-RU" dirty="0" smtClean="0"/>
              <a:t>строк кода.</a:t>
            </a:r>
          </a:p>
          <a:p>
            <a:r>
              <a:rPr lang="ru-RU" dirty="0" smtClean="0"/>
              <a:t>Из них комментариев 17,6%.</a:t>
            </a:r>
          </a:p>
          <a:p>
            <a:r>
              <a:rPr lang="ru-RU" dirty="0" smtClean="0"/>
              <a:t>Я выявил </a:t>
            </a:r>
            <a:r>
              <a:rPr lang="ru-RU" b="1" dirty="0" smtClean="0"/>
              <a:t>564</a:t>
            </a:r>
            <a:r>
              <a:rPr lang="ru-RU" dirty="0" smtClean="0"/>
              <a:t> ошибки.</a:t>
            </a:r>
          </a:p>
          <a:p>
            <a:r>
              <a:rPr lang="ru-RU" dirty="0" smtClean="0"/>
              <a:t>Получается, что </a:t>
            </a:r>
            <a:r>
              <a:rPr lang="en-US" dirty="0" smtClean="0"/>
              <a:t>PVS-Studio </a:t>
            </a:r>
            <a:r>
              <a:rPr lang="ru-RU" dirty="0"/>
              <a:t>обнаруживает 0,36 </a:t>
            </a:r>
            <a:r>
              <a:rPr lang="ru-RU" dirty="0" smtClean="0"/>
              <a:t>ошибки на 1000 строк кода.</a:t>
            </a:r>
          </a:p>
          <a:p>
            <a:r>
              <a:rPr lang="ru-RU" dirty="0" smtClean="0"/>
              <a:t>Почему плотность ошибок в библиотеках ниже?</a:t>
            </a:r>
          </a:p>
          <a:p>
            <a:pPr lvl="1"/>
            <a:r>
              <a:rPr lang="ru-RU" dirty="0" smtClean="0"/>
              <a:t>Я мог изучать код менее внимательно и заметил не все ошибки</a:t>
            </a:r>
            <a:r>
              <a:rPr lang="en-US" dirty="0" smtClean="0"/>
              <a:t>.</a:t>
            </a:r>
            <a:endParaRPr lang="ru-RU" dirty="0" smtClean="0"/>
          </a:p>
          <a:p>
            <a:pPr lvl="1"/>
            <a:r>
              <a:rPr lang="ru-RU" dirty="0" smtClean="0"/>
              <a:t>Многие проекты уже регулярно проверяются с помощью </a:t>
            </a:r>
            <a:r>
              <a:rPr lang="en-US" dirty="0" err="1" smtClean="0"/>
              <a:t>Coverity</a:t>
            </a:r>
            <a:r>
              <a:rPr lang="en-US" dirty="0" smtClean="0"/>
              <a:t>.</a:t>
            </a:r>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661903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Как проводилось исследование</a:t>
            </a:r>
            <a:endParaRPr lang="ru-RU" dirty="0"/>
          </a:p>
        </p:txBody>
      </p:sp>
      <p:sp>
        <p:nvSpPr>
          <p:cNvPr id="3" name="Content Placeholder 2"/>
          <p:cNvSpPr>
            <a:spLocks noGrp="1"/>
          </p:cNvSpPr>
          <p:nvPr>
            <p:ph idx="1"/>
          </p:nvPr>
        </p:nvSpPr>
        <p:spPr/>
        <p:txBody>
          <a:bodyPr>
            <a:normAutofit/>
          </a:bodyPr>
          <a:lstStyle/>
          <a:p>
            <a:r>
              <a:rPr lang="ru-RU" dirty="0" smtClean="0"/>
              <a:t>Я работал с исходными кодами </a:t>
            </a:r>
            <a:r>
              <a:rPr lang="en-US" dirty="0" smtClean="0">
                <a:hlinkClick r:id="rId2"/>
              </a:rPr>
              <a:t>https</a:t>
            </a:r>
            <a:r>
              <a:rPr lang="en-US" dirty="0">
                <a:hlinkClick r:id="rId2"/>
              </a:rPr>
              <a:t>://build.tizen.org/project/show/Tizen:Unified</a:t>
            </a:r>
            <a:r>
              <a:rPr lang="ru-RU" dirty="0" smtClean="0"/>
              <a:t>.</a:t>
            </a:r>
          </a:p>
          <a:p>
            <a:r>
              <a:rPr lang="ru-RU" dirty="0" smtClean="0"/>
              <a:t>Для оценки возможностей анализатора </a:t>
            </a:r>
            <a:r>
              <a:rPr lang="en-US" dirty="0" smtClean="0"/>
              <a:t>PVS-Studio</a:t>
            </a:r>
            <a:r>
              <a:rPr lang="ru-RU" dirty="0" smtClean="0"/>
              <a:t> я изучил отчеты проверки различных проектов и выписал найденные ошибки.</a:t>
            </a:r>
          </a:p>
          <a:p>
            <a:r>
              <a:rPr lang="ru-RU" dirty="0" smtClean="0"/>
              <a:t>Проекты выбирались случайным образом.</a:t>
            </a:r>
          </a:p>
          <a:p>
            <a:r>
              <a:rPr lang="ru-RU" dirty="0" smtClean="0"/>
              <a:t>Проекты я поделил на 2 группы</a:t>
            </a:r>
            <a:r>
              <a:rPr lang="en-US" dirty="0" smtClean="0"/>
              <a:t>:</a:t>
            </a:r>
            <a:endParaRPr lang="ru-RU" dirty="0" smtClean="0"/>
          </a:p>
          <a:p>
            <a:pPr lvl="1"/>
            <a:r>
              <a:rPr lang="ru-RU" dirty="0" smtClean="0"/>
              <a:t>Проекты, разработанные специалистами компании </a:t>
            </a:r>
            <a:r>
              <a:rPr lang="en-US" dirty="0" smtClean="0"/>
              <a:t>Samsung</a:t>
            </a:r>
          </a:p>
          <a:p>
            <a:pPr lvl="1"/>
            <a:r>
              <a:rPr lang="ru-RU" dirty="0" smtClean="0"/>
              <a:t>Сторонние проекты</a:t>
            </a:r>
          </a:p>
          <a:p>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3"/>
              </a:rPr>
              <a:t>viva64.com</a:t>
            </a:r>
            <a:endParaRPr lang="en-US" dirty="0"/>
          </a:p>
        </p:txBody>
      </p:sp>
    </p:spTree>
    <p:extLst>
      <p:ext uri="{BB962C8B-B14F-4D97-AF65-F5344CB8AC3E}">
        <p14:creationId xmlns:p14="http://schemas.microsoft.com/office/powerpoint/2010/main" val="388610612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51" y="2737388"/>
            <a:ext cx="10515600" cy="1325563"/>
          </a:xfrm>
        </p:spPr>
        <p:txBody>
          <a:bodyPr/>
          <a:lstStyle/>
          <a:p>
            <a:pPr algn="ctr"/>
            <a:r>
              <a:rPr lang="ru-RU" dirty="0" smtClean="0"/>
              <a:t>Подведём итоги</a:t>
            </a:r>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26620916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3156073166"/>
              </p:ext>
            </p:extLst>
          </p:nvPr>
        </p:nvGraphicFramePr>
        <p:xfrm>
          <a:off x="258792" y="258792"/>
          <a:ext cx="11619781" cy="6366294"/>
        </p:xfrm>
        <a:graphic>
          <a:graphicData uri="http://schemas.openxmlformats.org/drawingml/2006/table">
            <a:tbl>
              <a:tblPr>
                <a:tableStyleId>{5C22544A-7EE6-4342-B048-85BDC9FD1C3A}</a:tableStyleId>
              </a:tblPr>
              <a:tblGrid>
                <a:gridCol w="497991"/>
                <a:gridCol w="10623799"/>
                <a:gridCol w="497991"/>
              </a:tblGrid>
              <a:tr h="289377">
                <a:tc>
                  <a:txBody>
                    <a:bodyPr/>
                    <a:lstStyle/>
                    <a:p>
                      <a:pPr algn="l" fontAlgn="b"/>
                      <a:r>
                        <a:rPr lang="en-US" sz="1200" u="none" strike="noStrike" dirty="0">
                          <a:effectLst/>
                        </a:rPr>
                        <a:t>V501</a:t>
                      </a:r>
                      <a:endParaRPr lang="en-US" sz="1200" b="0" i="0" u="none" strike="noStrike" dirty="0">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There are identical sub-expressions to the left and to the right of the 'foo' operator.</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V502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Perhaps the '?:' operator works in a different way than it was expected. The '?:' operator has a lower priority than the 'foo' operator.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V503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This is a nonsensical comparison: pointer &lt; 0.</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V505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'alloca' function is used inside the loop. This can quickly overflow stack.</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26</a:t>
                      </a:r>
                      <a:endParaRPr lang="ru-RU" sz="1200" b="0" i="0" u="none" strike="noStrike">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V507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Pointer to local array 'X' is stored outside the scope of this array. Such a pointer will become invalid.</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V512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A call of the 'Foo' function will lead to a buffer overflow or underflow.</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7</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V517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use of 'if (A) {...} else if (A) {...}' pattern was detected. There is a probability of logical error presence.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V519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'x' variable is assigned values twice successively. Perhaps this is a mistake.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dirty="0">
                          <a:effectLst/>
                        </a:rPr>
                        <a:t>V522</a:t>
                      </a:r>
                      <a:endParaRPr lang="en-US" sz="1200" b="0" i="0" u="none" strike="noStrike" dirty="0">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Dereferencing of the null pointer might take place.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276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V523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'then' statement is equivalent to the 'else' statement.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V524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It is odd that the body of 'Foo_1' function is fully equivalent to the body of 'Foo_2' function.</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V527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It is odd that the 'zero' value is assigned to pointer. Probably meant: *ptr = zero.</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V528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It is odd that pointer is compared with the 'zero' value. Probably meant: *ptr != zero.</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V535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variable 'X' is being used for this loop and for the outer loop.</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V541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It is dangerous to print the string into itself.</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V547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Expression is always true/false.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V556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values of different enum types are compared.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V560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A part of conditional expression is always true/false.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V571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Recurring check. This condition was already verified in previous line.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V572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It is odd that the object which was created using 'new' operator is immediately cast to another type.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V575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Function receives an odd argument.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82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fontAlgn="b"/>
                      <a:r>
                        <a:rPr lang="en-US" sz="1200" u="none" strike="noStrike">
                          <a:effectLst/>
                        </a:rPr>
                        <a:t>V576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Incorrect format. Consider checking the N actual argument of the 'Foo' function.</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5</a:t>
                      </a:r>
                      <a:endParaRPr lang="ru-RU" sz="1200" b="0" i="0" u="none" strike="noStrike" dirty="0">
                        <a:solidFill>
                          <a:srgbClr val="000000"/>
                        </a:solidFill>
                        <a:effectLst/>
                        <a:latin typeface="Calibri" panose="020F0502020204030204" pitchFamily="34" charset="0"/>
                      </a:endParaRPr>
                    </a:p>
                  </a:txBody>
                  <a:tcPr marL="5633" marR="5633" marT="5633" marB="0" anchor="ctr"/>
                </a:tc>
              </a:tr>
            </a:tbl>
          </a:graphicData>
        </a:graphic>
      </p:graphicFrame>
    </p:spTree>
    <p:extLst>
      <p:ext uri="{BB962C8B-B14F-4D97-AF65-F5344CB8AC3E}">
        <p14:creationId xmlns:p14="http://schemas.microsoft.com/office/powerpoint/2010/main" val="26808678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308643296"/>
              </p:ext>
            </p:extLst>
          </p:nvPr>
        </p:nvGraphicFramePr>
        <p:xfrm>
          <a:off x="284671" y="258794"/>
          <a:ext cx="11585276" cy="6382433"/>
        </p:xfrm>
        <a:graphic>
          <a:graphicData uri="http://schemas.openxmlformats.org/drawingml/2006/table">
            <a:tbl>
              <a:tblPr>
                <a:tableStyleId>{5C22544A-7EE6-4342-B048-85BDC9FD1C3A}</a:tableStyleId>
              </a:tblPr>
              <a:tblGrid>
                <a:gridCol w="496964"/>
                <a:gridCol w="10601891"/>
                <a:gridCol w="486421"/>
              </a:tblGrid>
              <a:tr h="286240">
                <a:tc>
                  <a:txBody>
                    <a:bodyPr/>
                    <a:lstStyle/>
                    <a:p>
                      <a:pPr algn="l" fontAlgn="b"/>
                      <a:r>
                        <a:rPr lang="en-US" sz="1200" u="none" strike="noStrike" dirty="0">
                          <a:effectLst/>
                        </a:rPr>
                        <a:t>V590</a:t>
                      </a:r>
                      <a:endParaRPr lang="en-US" sz="1200" b="0" i="0" u="none" strike="noStrike" dirty="0">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Consider inspecting this expression. The expression is excessive or contains a misprint.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3</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V591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Non-void function should return a value.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3</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V593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Consider reviewing the expression of the 'A = B == C' kind. The expression is calculated as following: 'A = (B == C)'.</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V595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pointer was utilized before it was verified against nullptr. Check lines: N1, N2.</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28</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V597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compiler could delete the 'memset' function call, which is used to flush 'Foo' buffer. The RtlSecureZeroMemory() function should be used to erase the private data.</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53</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V601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An odd implicit type casting.</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1</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V609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Divide or mod by zero.</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V610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Undefined behavior. Check the shift operator.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2</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V611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memory allocation and deallocation methods are incompatible.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V614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Uninitialized variable 'Foo' used.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V618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It's dangerous to call the 'Foo' function in such a manner, as the line being passed could contain format specification. The example of the safe code: printf("%s", str);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6</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V622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Consider inspecting the 'switch' statement. It's possible that the first 'case' operator is missing.</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1</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V624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The constant NN is being utilized. The resulting value could be inaccurate. Consider using the M_NN constant from &lt;</a:t>
                      </a:r>
                      <a:r>
                        <a:rPr lang="en-US" sz="1200" u="none" strike="noStrike" dirty="0" err="1">
                          <a:effectLst/>
                        </a:rPr>
                        <a:t>math.h</a:t>
                      </a:r>
                      <a:r>
                        <a:rPr lang="en-US" sz="1200" u="none" strike="noStrike" dirty="0">
                          <a:effectLst/>
                        </a:rPr>
                        <a:t>&gt;.</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V636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expression was implicitly cast from integer type to real type. Consider utilizing an explicit type cast to avoid overflow or loss of a fractional part.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V640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code's operational logic does not correspond with its formatting.</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3</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V642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Saving the function result inside the 'byte' type variable is inappropriate. The significant bits could be lost breaking the program's logic.</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V645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function call could lead to the buffer overflow. The bounds should not contain the size of the buffer, but a number of characters it can hold.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V646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Consider inspecting the application's logic. It's possible that 'else' keyword is missing.</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V647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value of 'A' type is assigned to the pointer of 'B' type.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V649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There are two 'if' statements with identical conditional expressions. The first 'if' statement contains function return. This means that the second 'if' statement is senseless.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V666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Consider inspecting NN argument of the function 'Foo'. It is possible that the value does not correspond with the length of a string which was passed with the YY argument.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fontAlgn="b"/>
                      <a:r>
                        <a:rPr lang="en-US" sz="1200" u="none" strike="noStrike">
                          <a:effectLst/>
                        </a:rPr>
                        <a:t>V668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There is no sense in testing the pointer against null, as the memory was allocated using the 'new' operator. The exception will be generated in the case of memory allocation error.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55</a:t>
                      </a:r>
                      <a:endParaRPr lang="ru-RU" sz="1200" b="0" i="0" u="none" strike="noStrike" dirty="0">
                        <a:solidFill>
                          <a:srgbClr val="000000"/>
                        </a:solidFill>
                        <a:effectLst/>
                        <a:latin typeface="Calibri" panose="020F0502020204030204" pitchFamily="34" charset="0"/>
                      </a:endParaRPr>
                    </a:p>
                  </a:txBody>
                  <a:tcPr marL="5633" marR="5633" marT="5633" marB="0" anchor="ctr"/>
                </a:tc>
              </a:tr>
            </a:tbl>
          </a:graphicData>
        </a:graphic>
      </p:graphicFrame>
    </p:spTree>
    <p:extLst>
      <p:ext uri="{BB962C8B-B14F-4D97-AF65-F5344CB8AC3E}">
        <p14:creationId xmlns:p14="http://schemas.microsoft.com/office/powerpoint/2010/main" val="28529298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065681762"/>
              </p:ext>
            </p:extLst>
          </p:nvPr>
        </p:nvGraphicFramePr>
        <p:xfrm>
          <a:off x="258792" y="258802"/>
          <a:ext cx="11637035" cy="6240794"/>
        </p:xfrm>
        <a:graphic>
          <a:graphicData uri="http://schemas.openxmlformats.org/drawingml/2006/table">
            <a:tbl>
              <a:tblPr>
                <a:tableStyleId>{5C22544A-7EE6-4342-B048-85BDC9FD1C3A}</a:tableStyleId>
              </a:tblPr>
              <a:tblGrid>
                <a:gridCol w="498731"/>
                <a:gridCol w="10639573"/>
                <a:gridCol w="498731"/>
              </a:tblGrid>
              <a:tr h="271387">
                <a:tc>
                  <a:txBody>
                    <a:bodyPr/>
                    <a:lstStyle/>
                    <a:p>
                      <a:pPr algn="l" fontAlgn="b"/>
                      <a:r>
                        <a:rPr lang="en-US" sz="1200" u="none" strike="noStrike" dirty="0">
                          <a:effectLst/>
                        </a:rPr>
                        <a:t>V674</a:t>
                      </a:r>
                      <a:endParaRPr lang="en-US" sz="1200" b="0" i="0" u="none" strike="noStrike" dirty="0">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expression contains a suspicious mix of integer and real types.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V675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Writing into the read-only memory.</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V686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A pattern was detected: A || (A &amp;&amp; ...). The expression is excessive or contains a logical error.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V690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The class implements a copy constructor/operator=, but lacks the operator=/copy constructor.</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533101">
                <a:tc>
                  <a:txBody>
                    <a:bodyPr/>
                    <a:lstStyle/>
                    <a:p>
                      <a:pPr algn="l" fontAlgn="b"/>
                      <a:r>
                        <a:rPr lang="en-US" sz="1200" u="none" strike="noStrike">
                          <a:effectLst/>
                        </a:rPr>
                        <a:t>V692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An inappropriate attempt to append a null character to a string. To determine the length of a string by '</a:t>
                      </a:r>
                      <a:r>
                        <a:rPr lang="en-US" sz="1200" u="none" strike="noStrike" dirty="0" err="1">
                          <a:effectLst/>
                        </a:rPr>
                        <a:t>strlen</a:t>
                      </a:r>
                      <a:r>
                        <a:rPr lang="en-US" sz="1200" u="none" strike="noStrike" dirty="0">
                          <a:effectLst/>
                        </a:rPr>
                        <a:t>' function correctly, a string ending with a null terminator should be used in the first place.</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V694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condition (ptr - const_value) is only false if the value of a pointer equals a magic constant.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V696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'continue' operator will terminate 'do { ... } while (FALSE)' loop because the condition is always false.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a:effectLst/>
                        </a:rPr>
                        <a:t>2</a:t>
                      </a:r>
                      <a:endParaRPr lang="ru-RU" sz="1200" b="0" i="0" u="none" strike="noStrike">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V701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realloc() possible leak: when realloc() fails in allocating memory, original pointer is lost. Consider assigning realloc() to a temporary pointer.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111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V746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Type slicing. An exception should be caught by reference rather than by value.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32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V755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Copying from unsafe data source. Buffer overflow is possible.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V759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Violated order of exception handlers. Exception caught by handler for base class.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9</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V760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Two identical text blocks detected. The second block starts with NN string.</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V762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Consider inspecting virtual function arguments. See NN argument of function 'Foo' in derived class and base class.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V769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pointer in the expression equals nullptr. The resulting value is meaningless and should not be used.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V773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function was exited without releasing the pointer/handle. A memory/resource leak is possible.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V774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pointer was used after the memory was released.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5</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V778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dirty="0">
                          <a:effectLst/>
                        </a:rPr>
                        <a:t>Two similar code fragments were found. Perhaps, this is a typo and 'X' variable should be used instead of 'Y'.</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V779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Unreachable code detected. It is possible that an error is present.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17</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V780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The object of non-passive (non-PDS) type cannot be used with the function.</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V783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Dereferencing of invalid iterator 'X' might take place.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fontAlgn="b"/>
                      <a:r>
                        <a:rPr lang="en-US" sz="1200" u="none" strike="noStrike">
                          <a:effectLst/>
                        </a:rPr>
                        <a:t>V786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fontAlgn="b"/>
                      <a:r>
                        <a:rPr lang="en-US" sz="1200" u="none" strike="noStrike">
                          <a:effectLst/>
                        </a:rPr>
                        <a:t>Assigning the value C to the X variable looks suspicious. The value range of the variable: [A, B].</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fontAlgn="b"/>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gridSpan="2">
                  <a:txBody>
                    <a:bodyPr/>
                    <a:lstStyle/>
                    <a:p>
                      <a:pPr algn="r" fontAlgn="b"/>
                      <a:r>
                        <a:rPr lang="ru-RU" sz="1800" b="1" i="0" u="none" strike="noStrike" dirty="0" smtClean="0">
                          <a:solidFill>
                            <a:srgbClr val="000000"/>
                          </a:solidFill>
                          <a:effectLst/>
                          <a:latin typeface="Calibri" panose="020F0502020204030204" pitchFamily="34" charset="0"/>
                        </a:rPr>
                        <a:t>Итого</a:t>
                      </a:r>
                      <a:r>
                        <a:rPr lang="en-US" sz="1800" b="1" i="0" u="none" strike="noStrike" dirty="0" smtClean="0">
                          <a:solidFill>
                            <a:srgbClr val="000000"/>
                          </a:solidFill>
                          <a:effectLst/>
                          <a:latin typeface="Calibri" panose="020F0502020204030204" pitchFamily="34" charset="0"/>
                        </a:rPr>
                        <a:t>:  </a:t>
                      </a:r>
                      <a:endParaRPr lang="en-US" sz="1800" b="1" i="0" u="none" strike="noStrike" dirty="0">
                        <a:solidFill>
                          <a:srgbClr val="000000"/>
                        </a:solidFill>
                        <a:effectLst/>
                        <a:latin typeface="Calibri" panose="020F0502020204030204" pitchFamily="34" charset="0"/>
                      </a:endParaRPr>
                    </a:p>
                  </a:txBody>
                  <a:tcPr marL="5633" marR="5633" marT="5633" marB="0" anchor="ctr"/>
                </a:tc>
                <a:tc hMerge="1">
                  <a:txBody>
                    <a:bodyPr/>
                    <a:lstStyle/>
                    <a:p>
                      <a:pPr algn="l" fontAlgn="b"/>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fontAlgn="b"/>
                      <a:r>
                        <a:rPr lang="en-US" sz="1800" b="1" i="0" u="none" strike="noStrike" dirty="0" smtClean="0">
                          <a:solidFill>
                            <a:srgbClr val="000000"/>
                          </a:solidFill>
                          <a:effectLst/>
                          <a:latin typeface="Calibri" panose="020F0502020204030204" pitchFamily="34" charset="0"/>
                        </a:rPr>
                        <a:t>909</a:t>
                      </a:r>
                      <a:endParaRPr lang="ru-RU" sz="1800" b="1" i="0" u="none" strike="noStrike" dirty="0">
                        <a:solidFill>
                          <a:srgbClr val="000000"/>
                        </a:solidFill>
                        <a:effectLst/>
                        <a:latin typeface="Calibri" panose="020F0502020204030204" pitchFamily="34" charset="0"/>
                      </a:endParaRPr>
                    </a:p>
                  </a:txBody>
                  <a:tcPr marL="5633" marR="5633" marT="5633" marB="0" anchor="ctr"/>
                </a:tc>
              </a:tr>
            </a:tbl>
          </a:graphicData>
        </a:graphic>
      </p:graphicFrame>
    </p:spTree>
    <p:extLst>
      <p:ext uri="{BB962C8B-B14F-4D97-AF65-F5344CB8AC3E}">
        <p14:creationId xmlns:p14="http://schemas.microsoft.com/office/powerpoint/2010/main" val="38147888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54347"/>
            <a:ext cx="10515600" cy="4822616"/>
          </a:xfrm>
        </p:spPr>
        <p:txBody>
          <a:bodyPr>
            <a:normAutofit/>
          </a:bodyPr>
          <a:lstStyle/>
          <a:p>
            <a:r>
              <a:rPr lang="ru-RU" sz="3200" dirty="0"/>
              <a:t>Проанализировано </a:t>
            </a:r>
            <a:r>
              <a:rPr lang="ru-RU" sz="3200" b="1" dirty="0" smtClean="0"/>
              <a:t>2 400 000</a:t>
            </a:r>
            <a:r>
              <a:rPr lang="ru-RU" sz="3200" dirty="0" smtClean="0"/>
              <a:t> строк кода (без учёта комментариев).</a:t>
            </a:r>
          </a:p>
          <a:p>
            <a:r>
              <a:rPr lang="ru-RU" sz="3200" dirty="0" smtClean="0"/>
              <a:t>Я обнаружил </a:t>
            </a:r>
            <a:r>
              <a:rPr lang="ru-RU" sz="3200" b="1" dirty="0" smtClean="0"/>
              <a:t>90</a:t>
            </a:r>
            <a:r>
              <a:rPr lang="en-US" sz="3200" b="1" dirty="0" smtClean="0"/>
              <a:t>0</a:t>
            </a:r>
            <a:r>
              <a:rPr lang="ru-RU" sz="3200" dirty="0" smtClean="0"/>
              <a:t> ошибок.</a:t>
            </a:r>
          </a:p>
          <a:p>
            <a:r>
              <a:rPr lang="ru-RU" sz="3200" dirty="0" smtClean="0"/>
              <a:t>В среднем, анализатор </a:t>
            </a:r>
            <a:r>
              <a:rPr lang="en-US" sz="3200" dirty="0" smtClean="0"/>
              <a:t>PVS-Studio </a:t>
            </a:r>
            <a:r>
              <a:rPr lang="ru-RU" sz="3200" dirty="0" smtClean="0"/>
              <a:t>выявляет </a:t>
            </a:r>
            <a:r>
              <a:rPr lang="en-US" sz="3200" b="1" dirty="0" smtClean="0"/>
              <a:t>0.</a:t>
            </a:r>
            <a:r>
              <a:rPr lang="ru-RU" sz="3200" b="1" dirty="0" smtClean="0"/>
              <a:t>38</a:t>
            </a:r>
            <a:r>
              <a:rPr lang="en-US" sz="3200" b="1" dirty="0" smtClean="0"/>
              <a:t> </a:t>
            </a:r>
            <a:r>
              <a:rPr lang="ru-RU" sz="3200" b="1" dirty="0" smtClean="0"/>
              <a:t>ошибки на 1000</a:t>
            </a:r>
            <a:r>
              <a:rPr lang="ru-RU" sz="3200" dirty="0" smtClean="0"/>
              <a:t> строк кода.</a:t>
            </a:r>
          </a:p>
          <a:p>
            <a:endParaRPr lang="ru-RU" sz="3200" dirty="0"/>
          </a:p>
          <a:p>
            <a:r>
              <a:rPr lang="ru-RU" sz="3200" dirty="0" smtClean="0"/>
              <a:t>Если исходить из предположения, что всего присутствует 3 ошибки на 1000 строк кода, то мы выявляем более 10%. </a:t>
            </a:r>
          </a:p>
          <a:p>
            <a:endParaRPr lang="ru-RU" sz="3200"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6334745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Ложные срабатывания не оценивались</a:t>
            </a:r>
            <a:endParaRPr lang="ru-RU" dirty="0"/>
          </a:p>
        </p:txBody>
      </p:sp>
      <p:sp>
        <p:nvSpPr>
          <p:cNvPr id="3" name="Content Placeholder 2"/>
          <p:cNvSpPr>
            <a:spLocks noGrp="1"/>
          </p:cNvSpPr>
          <p:nvPr>
            <p:ph idx="1"/>
          </p:nvPr>
        </p:nvSpPr>
        <p:spPr/>
        <p:txBody>
          <a:bodyPr/>
          <a:lstStyle/>
          <a:p>
            <a:r>
              <a:rPr lang="ru-RU" dirty="0" smtClean="0"/>
              <a:t>Не производилась даже минимальная настройка анализатора, поэтому нет смысла пытаться считать процент ложных срабатываний.</a:t>
            </a:r>
          </a:p>
          <a:p>
            <a:r>
              <a:rPr lang="ru-RU" dirty="0" smtClean="0"/>
              <a:t>По личному ощущению, ложных срабатываний немного.</a:t>
            </a:r>
          </a:p>
          <a:p>
            <a:r>
              <a:rPr lang="ru-RU" dirty="0" smtClean="0"/>
              <a:t>Количество ложных срабатываний не имеет значения, так как если мы начнем сотрудничество, ложные срабатывания будут головной болью нашей команды, а не разработчиков </a:t>
            </a:r>
            <a:r>
              <a:rPr lang="en-US" dirty="0" err="1" smtClean="0"/>
              <a:t>Tizen</a:t>
            </a:r>
            <a:r>
              <a:rPr lang="en-US" dirty="0" smtClean="0"/>
              <a:t>.</a:t>
            </a:r>
            <a:endParaRPr lang="ru-RU" dirty="0" smtClean="0"/>
          </a:p>
          <a:p>
            <a:endParaRPr lang="ru-RU" dirty="0" smtClean="0"/>
          </a:p>
          <a:p>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9183306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54347"/>
            <a:ext cx="10515600" cy="4822616"/>
          </a:xfrm>
        </p:spPr>
        <p:txBody>
          <a:bodyPr>
            <a:normAutofit/>
          </a:bodyPr>
          <a:lstStyle/>
          <a:p>
            <a:r>
              <a:rPr lang="ru-RU" sz="3200" dirty="0" smtClean="0"/>
              <a:t>Весь проект </a:t>
            </a:r>
            <a:r>
              <a:rPr lang="en-US" sz="3200" dirty="0" err="1" smtClean="0"/>
              <a:t>Tizen</a:t>
            </a:r>
            <a:r>
              <a:rPr lang="ru-RU" sz="3200" dirty="0"/>
              <a:t> </a:t>
            </a:r>
            <a:r>
              <a:rPr lang="ru-RU" sz="3200" dirty="0" smtClean="0"/>
              <a:t>вместе со сторонними библиотеками насчитывает </a:t>
            </a:r>
            <a:r>
              <a:rPr lang="ru-RU" sz="3200" b="1" dirty="0" smtClean="0"/>
              <a:t>72 500 000</a:t>
            </a:r>
            <a:r>
              <a:rPr lang="ru-RU" sz="3200" dirty="0" smtClean="0"/>
              <a:t> строк </a:t>
            </a:r>
            <a:r>
              <a:rPr lang="en-US" sz="3200" dirty="0" smtClean="0"/>
              <a:t>C </a:t>
            </a:r>
            <a:r>
              <a:rPr lang="ru-RU" sz="3200" dirty="0" smtClean="0"/>
              <a:t>и </a:t>
            </a:r>
            <a:r>
              <a:rPr lang="en-US" sz="3200" dirty="0" smtClean="0"/>
              <a:t>C++ </a:t>
            </a:r>
            <a:r>
              <a:rPr lang="ru-RU" sz="3200" dirty="0" smtClean="0"/>
              <a:t>кода (без учёта комментариев).</a:t>
            </a:r>
          </a:p>
          <a:p>
            <a:r>
              <a:rPr lang="ru-RU" sz="3200" dirty="0" smtClean="0"/>
              <a:t>Это значит, что я проверил только около </a:t>
            </a:r>
            <a:r>
              <a:rPr lang="ru-RU" sz="3200" b="1" dirty="0" smtClean="0"/>
              <a:t>3.3%</a:t>
            </a:r>
            <a:r>
              <a:rPr lang="ru-RU" sz="3200" dirty="0" smtClean="0"/>
              <a:t> кода.</a:t>
            </a:r>
          </a:p>
          <a:p>
            <a:r>
              <a:rPr lang="ru-RU" sz="3200" dirty="0" smtClean="0"/>
              <a:t>Прогноз</a:t>
            </a:r>
            <a:r>
              <a:rPr lang="en-US" sz="3200" dirty="0" smtClean="0"/>
              <a:t>:</a:t>
            </a:r>
            <a:r>
              <a:rPr lang="ru-RU" sz="3200" dirty="0" smtClean="0"/>
              <a:t/>
            </a:r>
            <a:br>
              <a:rPr lang="ru-RU" sz="3200" dirty="0" smtClean="0"/>
            </a:br>
            <a:r>
              <a:rPr lang="ru-RU" sz="3200" dirty="0" smtClean="0"/>
              <a:t>всего мы можем обнаружить и исправить </a:t>
            </a:r>
            <a:r>
              <a:rPr lang="ru-RU" sz="3200" b="1" dirty="0" smtClean="0"/>
              <a:t>27 000</a:t>
            </a:r>
            <a:r>
              <a:rPr lang="ru-RU" sz="3200" dirty="0" smtClean="0"/>
              <a:t> ошибок.</a:t>
            </a:r>
          </a:p>
          <a:p>
            <a:endParaRPr lang="ru-RU" sz="3200"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5138471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6068"/>
            <a:ext cx="10515600" cy="1325563"/>
          </a:xfrm>
        </p:spPr>
        <p:txBody>
          <a:bodyPr/>
          <a:lstStyle/>
          <a:p>
            <a:pPr algn="ctr"/>
            <a:r>
              <a:rPr lang="ru-RU" dirty="0" smtClean="0"/>
              <a:t>Команда </a:t>
            </a:r>
            <a:r>
              <a:rPr lang="en-US" dirty="0" smtClean="0"/>
              <a:t>PVS-Studio </a:t>
            </a:r>
            <a:r>
              <a:rPr lang="ru-RU" dirty="0" smtClean="0"/>
              <a:t>готова к сотрудничеству</a:t>
            </a:r>
            <a:endParaRPr lang="ru-RU" dirty="0"/>
          </a:p>
        </p:txBody>
      </p:sp>
      <p:sp>
        <p:nvSpPr>
          <p:cNvPr id="3" name="Content Placeholder 2"/>
          <p:cNvSpPr>
            <a:spLocks noGrp="1"/>
          </p:cNvSpPr>
          <p:nvPr>
            <p:ph idx="1"/>
          </p:nvPr>
        </p:nvSpPr>
        <p:spPr>
          <a:xfrm>
            <a:off x="838200" y="4908429"/>
            <a:ext cx="10515600" cy="1268533"/>
          </a:xfrm>
        </p:spPr>
        <p:txBody>
          <a:bodyPr/>
          <a:lstStyle/>
          <a:p>
            <a:r>
              <a:rPr lang="en-US" dirty="0" smtClean="0">
                <a:hlinkClick r:id="rId2"/>
              </a:rPr>
              <a:t>www.viva64.com</a:t>
            </a:r>
            <a:endParaRPr lang="ru-RU" dirty="0" smtClean="0">
              <a:hlinkClick r:id="rId2"/>
            </a:endParaRPr>
          </a:p>
          <a:p>
            <a:r>
              <a:rPr lang="en-US" dirty="0" smtClean="0">
                <a:hlinkClick r:id="rId2"/>
              </a:rPr>
              <a:t>support@viva64.com</a:t>
            </a:r>
            <a:endParaRPr lang="ru-RU" dirty="0"/>
          </a:p>
          <a:p>
            <a:endParaRPr lang="ru-RU" dirty="0"/>
          </a:p>
        </p:txBody>
      </p:sp>
    </p:spTree>
    <p:extLst>
      <p:ext uri="{BB962C8B-B14F-4D97-AF65-F5344CB8AC3E}">
        <p14:creationId xmlns:p14="http://schemas.microsoft.com/office/powerpoint/2010/main" val="112933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Рассмотрим типы ошибок, которые показались мне важными и интересными</a:t>
            </a:r>
            <a:endParaRPr lang="ru-RU" dirty="0"/>
          </a:p>
        </p:txBody>
      </p:sp>
      <p:sp>
        <p:nvSpPr>
          <p:cNvPr id="3" name="Content Placeholder 2"/>
          <p:cNvSpPr>
            <a:spLocks noGrp="1"/>
          </p:cNvSpPr>
          <p:nvPr>
            <p:ph idx="1"/>
          </p:nvPr>
        </p:nvSpPr>
        <p:spPr/>
        <p:txBody>
          <a:bodyPr/>
          <a:lstStyle/>
          <a:p>
            <a:r>
              <a:rPr lang="ru-RU" dirty="0" smtClean="0"/>
              <a:t>Ещё раз подчеркну, что речь идёт не о количестве сообщений, выданных анализатором, а о настоящих ошибках.</a:t>
            </a:r>
            <a:endParaRPr lang="en-US" dirty="0" smtClean="0"/>
          </a:p>
          <a:p>
            <a:endParaRPr lang="ru-RU" dirty="0" smtClean="0"/>
          </a:p>
          <a:p>
            <a:endParaRPr lang="ru-RU"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1149034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Проекты, разработанные специалистами компании </a:t>
            </a:r>
            <a:r>
              <a:rPr lang="en-US" dirty="0" smtClean="0"/>
              <a:t>Samsung</a:t>
            </a:r>
            <a:endParaRPr lang="ru-RU" dirty="0"/>
          </a:p>
        </p:txBody>
      </p:sp>
      <p:sp>
        <p:nvSpPr>
          <p:cNvPr id="3" name="Content Placeholder 2"/>
          <p:cNvSpPr>
            <a:spLocks noGrp="1"/>
          </p:cNvSpPr>
          <p:nvPr>
            <p:ph idx="1"/>
          </p:nvPr>
        </p:nvSpPr>
        <p:spPr>
          <a:xfrm>
            <a:off x="838200" y="1825625"/>
            <a:ext cx="10515600" cy="4842594"/>
          </a:xfrm>
        </p:spPr>
        <p:txBody>
          <a:bodyPr numCol="3">
            <a:noAutofit/>
          </a:bodyPr>
          <a:lstStyle/>
          <a:p>
            <a:r>
              <a:rPr lang="en-US" sz="1000" dirty="0"/>
              <a:t>bluetooth-frwk-0.2.157</a:t>
            </a:r>
          </a:p>
          <a:p>
            <a:r>
              <a:rPr lang="en-US" sz="1000" dirty="0"/>
              <a:t>capi-appfw-application-0.5.5</a:t>
            </a:r>
          </a:p>
          <a:p>
            <a:r>
              <a:rPr lang="en-US" sz="1000" dirty="0"/>
              <a:t>capi-base-utils-3.0.0</a:t>
            </a:r>
          </a:p>
          <a:p>
            <a:r>
              <a:rPr lang="en-US" sz="1000" dirty="0"/>
              <a:t>capi-content-media-content-0.3.10</a:t>
            </a:r>
          </a:p>
          <a:p>
            <a:r>
              <a:rPr lang="en-US" sz="1000" dirty="0"/>
              <a:t>capi-maps-service-0.6.12</a:t>
            </a:r>
          </a:p>
          <a:p>
            <a:r>
              <a:rPr lang="en-US" sz="1000" dirty="0"/>
              <a:t>capi-media-audio-io-0.3.70</a:t>
            </a:r>
          </a:p>
          <a:p>
            <a:r>
              <a:rPr lang="en-US" sz="1000" dirty="0"/>
              <a:t>capi-media-codec-0.5.3</a:t>
            </a:r>
          </a:p>
          <a:p>
            <a:r>
              <a:rPr lang="en-US" sz="1000" dirty="0"/>
              <a:t>capi-media-image-util-0.1.15</a:t>
            </a:r>
          </a:p>
          <a:p>
            <a:r>
              <a:rPr lang="en-US" sz="1000" dirty="0"/>
              <a:t>capi-media-player-0.3.58</a:t>
            </a:r>
          </a:p>
          <a:p>
            <a:r>
              <a:rPr lang="en-US" sz="1000" dirty="0"/>
              <a:t>capi-media-screen-mirroring-0.1.78</a:t>
            </a:r>
          </a:p>
          <a:p>
            <a:r>
              <a:rPr lang="en-US" sz="1000" dirty="0"/>
              <a:t>capi-media-streamrecorder-0.0.10</a:t>
            </a:r>
          </a:p>
          <a:p>
            <a:r>
              <a:rPr lang="en-US" sz="1000" dirty="0"/>
              <a:t>capi-media-vision-0.3.24</a:t>
            </a:r>
          </a:p>
          <a:p>
            <a:r>
              <a:rPr lang="en-US" sz="1000" dirty="0"/>
              <a:t>capi-network-bluetooth-0.3.4</a:t>
            </a:r>
          </a:p>
          <a:p>
            <a:r>
              <a:rPr lang="en-US" sz="1000" dirty="0"/>
              <a:t>capi-network-http-0.0.23</a:t>
            </a:r>
          </a:p>
          <a:p>
            <a:r>
              <a:rPr lang="en-US" sz="1000" dirty="0"/>
              <a:t>cynara-0.14.10</a:t>
            </a:r>
          </a:p>
          <a:p>
            <a:r>
              <a:rPr lang="en-US" sz="1000" dirty="0"/>
              <a:t>e-mod-tizen-devicemgr-0.1.69</a:t>
            </a:r>
          </a:p>
          <a:p>
            <a:r>
              <a:rPr lang="en-US" sz="1000" dirty="0"/>
              <a:t>ise-engine-default-1.0.7</a:t>
            </a:r>
          </a:p>
          <a:p>
            <a:r>
              <a:rPr lang="en-US" sz="1000" dirty="0"/>
              <a:t>ise-engine-sunpinyin-1.0.10</a:t>
            </a:r>
          </a:p>
          <a:p>
            <a:r>
              <a:rPr lang="en-US" sz="1000" dirty="0"/>
              <a:t>ise-engine-tables-1.0.10</a:t>
            </a:r>
          </a:p>
          <a:p>
            <a:r>
              <a:rPr lang="en-US" sz="1000" dirty="0"/>
              <a:t>isf-3.0.186</a:t>
            </a:r>
          </a:p>
          <a:p>
            <a:r>
              <a:rPr lang="en-US" sz="1000" dirty="0"/>
              <a:t>org.tizen.app-selector-0.1.61</a:t>
            </a:r>
          </a:p>
          <a:p>
            <a:r>
              <a:rPr lang="en-US" sz="1000" dirty="0"/>
              <a:t>org.tizen.apps-0.3.1</a:t>
            </a:r>
          </a:p>
          <a:p>
            <a:r>
              <a:rPr lang="en-US" sz="1000" dirty="0"/>
              <a:t>org.tizen.bluetooth-0.1.2</a:t>
            </a:r>
          </a:p>
          <a:p>
            <a:r>
              <a:rPr lang="en-US" sz="1000" dirty="0"/>
              <a:t>org.tizen.browser-3.2.0</a:t>
            </a:r>
          </a:p>
          <a:p>
            <a:r>
              <a:rPr lang="en-US" sz="1000" dirty="0"/>
              <a:t>org.tizen.browser-profile_common-1.6.4</a:t>
            </a:r>
          </a:p>
          <a:p>
            <a:r>
              <a:rPr lang="en-US" sz="1000" dirty="0"/>
              <a:t>org.tizen.classic-watch-0.0.1</a:t>
            </a:r>
          </a:p>
          <a:p>
            <a:r>
              <a:rPr lang="en-US" sz="1000" dirty="0"/>
              <a:t>org.tizen.d2d-conv-setting-profile_mobile-1.0</a:t>
            </a:r>
          </a:p>
          <a:p>
            <a:r>
              <a:rPr lang="en-US" sz="1000" dirty="0"/>
              <a:t>org.tizen.d2d-conv-setting-profile_wearable-1.0</a:t>
            </a:r>
          </a:p>
          <a:p>
            <a:r>
              <a:rPr lang="en-US" sz="1000" dirty="0"/>
              <a:t>org.tizen.download-manager-0.3.21</a:t>
            </a:r>
          </a:p>
          <a:p>
            <a:r>
              <a:rPr lang="en-US" sz="1000" dirty="0"/>
              <a:t>org.tizen.download-manager-0.3.22</a:t>
            </a:r>
          </a:p>
          <a:p>
            <a:r>
              <a:rPr lang="en-US" sz="1000" dirty="0"/>
              <a:t>org.tizen.dpm-toolkit-0.1</a:t>
            </a:r>
          </a:p>
          <a:p>
            <a:r>
              <a:rPr lang="en-US" sz="1000" dirty="0"/>
              <a:t>org.tizen.elm-demo-tizen-common-0.1</a:t>
            </a:r>
          </a:p>
          <a:p>
            <a:r>
              <a:rPr lang="en-US" sz="1000" dirty="0"/>
              <a:t>org.tizen.indicator-0.2.53</a:t>
            </a:r>
          </a:p>
          <a:p>
            <a:r>
              <a:rPr lang="en-US" sz="1000" dirty="0"/>
              <a:t>org.tizen.inputdelegator-0.1.170518</a:t>
            </a:r>
          </a:p>
          <a:p>
            <a:r>
              <a:rPr lang="en-US" sz="1000" dirty="0"/>
              <a:t>org.tizen.menu-screen-1.2.5</a:t>
            </a:r>
          </a:p>
          <a:p>
            <a:r>
              <a:rPr lang="en-US" sz="1000" dirty="0"/>
              <a:t>org.tizen.myplace-1.0.1</a:t>
            </a:r>
          </a:p>
          <a:p>
            <a:r>
              <a:rPr lang="en-US" sz="1000" dirty="0"/>
              <a:t>org.tizen.privacy-setting-profile_mobile-1.0.0</a:t>
            </a:r>
          </a:p>
          <a:p>
            <a:r>
              <a:rPr lang="en-US" sz="1000" dirty="0"/>
              <a:t>org.tizen.privacy-setting-profile_wearable-1.0.0</a:t>
            </a:r>
          </a:p>
          <a:p>
            <a:r>
              <a:rPr lang="en-US" sz="1000" dirty="0"/>
              <a:t>org.tizen.quickpanel-0.8.0</a:t>
            </a:r>
          </a:p>
          <a:p>
            <a:r>
              <a:rPr lang="en-US" sz="1000" dirty="0"/>
              <a:t>org.tizen.screen-reader-0.0.8</a:t>
            </a:r>
          </a:p>
          <a:p>
            <a:r>
              <a:rPr lang="en-US" sz="1000" dirty="0"/>
              <a:t>org.tizen.service-plugin-sample-0.1.6</a:t>
            </a:r>
          </a:p>
          <a:p>
            <a:r>
              <a:rPr lang="en-US" sz="1000" dirty="0"/>
              <a:t>org.tizen.setting-1.0.1</a:t>
            </a:r>
          </a:p>
          <a:p>
            <a:r>
              <a:rPr lang="en-US" sz="1000" dirty="0"/>
              <a:t>org.tizen.settings-0.2</a:t>
            </a:r>
          </a:p>
          <a:p>
            <a:r>
              <a:rPr lang="en-US" sz="1000" dirty="0"/>
              <a:t>org.tizen.settings-adid-0.0.1</a:t>
            </a:r>
          </a:p>
          <a:p>
            <a:r>
              <a:rPr lang="en-US" sz="1000" dirty="0"/>
              <a:t>org.tizen.telephony-syspopup-0.1.6</a:t>
            </a:r>
          </a:p>
          <a:p>
            <a:r>
              <a:rPr lang="en-US" sz="1000" dirty="0"/>
              <a:t>org.tizen.voice-control-panel-0.1.1</a:t>
            </a:r>
          </a:p>
          <a:p>
            <a:r>
              <a:rPr lang="en-US" sz="1000" dirty="0"/>
              <a:t>org.tizen.voice-setting-0.0.1</a:t>
            </a:r>
          </a:p>
          <a:p>
            <a:r>
              <a:rPr lang="en-US" sz="1000" dirty="0"/>
              <a:t>org.tizen.volume-0.1.149</a:t>
            </a:r>
          </a:p>
          <a:p>
            <a:r>
              <a:rPr lang="en-US" sz="1000" dirty="0"/>
              <a:t>org.tizen.w-home-0.1.0</a:t>
            </a:r>
          </a:p>
          <a:p>
            <a:r>
              <a:rPr lang="en-US" sz="1000" dirty="0"/>
              <a:t>org.tizen.w-wifi-1.0.229</a:t>
            </a:r>
          </a:p>
          <a:p>
            <a:r>
              <a:rPr lang="en-US" sz="1000" dirty="0"/>
              <a:t>org.tizen.watch-setting-0.0.1</a:t>
            </a:r>
          </a:p>
          <a:p>
            <a:r>
              <a:rPr lang="en-US" sz="1000" dirty="0"/>
              <a:t>security-manager-1.2.17</a:t>
            </a:r>
            <a:endParaRPr lang="ru-RU" sz="1000" dirty="0"/>
          </a:p>
        </p:txBody>
      </p:sp>
      <p:sp>
        <p:nvSpPr>
          <p:cNvPr id="4" name="Rectangle 3"/>
          <p:cNvSpPr/>
          <p:nvPr/>
        </p:nvSpPr>
        <p:spPr>
          <a:xfrm>
            <a:off x="10945056" y="6488668"/>
            <a:ext cx="1246944" cy="369332"/>
          </a:xfrm>
          <a:prstGeom prst="rect">
            <a:avLst/>
          </a:prstGeom>
        </p:spPr>
        <p:txBody>
          <a:bodyPr wrap="none">
            <a:spAutoFit/>
          </a:bodyPr>
          <a:lstStyle/>
          <a:p>
            <a:r>
              <a:rPr lang="en-US" dirty="0" smtClean="0">
                <a:hlinkClick r:id="rId2"/>
              </a:rPr>
              <a:t>viva64.com</a:t>
            </a:r>
            <a:endParaRPr lang="en-US" dirty="0"/>
          </a:p>
        </p:txBody>
      </p:sp>
    </p:spTree>
    <p:extLst>
      <p:ext uri="{BB962C8B-B14F-4D97-AF65-F5344CB8AC3E}">
        <p14:creationId xmlns:p14="http://schemas.microsoft.com/office/powerpoint/2010/main" val="3492038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TotalTime>
  <Words>6701</Words>
  <Application>Microsoft Office PowerPoint</Application>
  <PresentationFormat>Широкоэкранный</PresentationFormat>
  <Paragraphs>1098</Paragraphs>
  <Slides>77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77</vt:i4>
      </vt:variant>
    </vt:vector>
  </HeadingPairs>
  <TitlesOfParts>
    <vt:vector size="83" baseType="lpstr">
      <vt:lpstr>Arial</vt:lpstr>
      <vt:lpstr>Calibri</vt:lpstr>
      <vt:lpstr>Calibri Light</vt:lpstr>
      <vt:lpstr>Courier New</vt:lpstr>
      <vt:lpstr>Times New Roman</vt:lpstr>
      <vt:lpstr>Office Theme</vt:lpstr>
      <vt:lpstr>Как команда PVS-Studio может улучшить код операционной системы Tizen</vt:lpstr>
      <vt:lpstr>Tizen</vt:lpstr>
      <vt:lpstr>Цель</vt:lpstr>
      <vt:lpstr>Предварительное исследование выполнил:</vt:lpstr>
      <vt:lpstr>Важно</vt:lpstr>
      <vt:lpstr>Я считаю, что: </vt:lpstr>
      <vt:lpstr>Как проводилось исследование</vt:lpstr>
      <vt:lpstr>Рассмотрим типы ошибок, которые показались мне важными и интересными</vt:lpstr>
      <vt:lpstr>Проекты, разработанные специалистами компании Samsung</vt:lpstr>
      <vt:lpstr>V501. Опечатка: переменная сравнивается сама с собой</vt:lpstr>
      <vt:lpstr>V503. Опечатка: бессмысленное сравнение</vt:lpstr>
      <vt:lpstr>V507. Используется уже несуществующий буфер</vt:lpstr>
      <vt:lpstr>V512. Неправильная работа с буфером: обрабатывается меньше элементов, чем требуется</vt:lpstr>
      <vt:lpstr>V512. Неправильная работа с буфером: потенциальный выход за границу буфера</vt:lpstr>
      <vt:lpstr>V512. Неправильная работа с буфером: выход за границу буфера</vt:lpstr>
      <vt:lpstr>V512. Неправильная работа с буфером</vt:lpstr>
      <vt:lpstr>V517. Логическая ошибка в последовательностях if .. else .. if</vt:lpstr>
      <vt:lpstr>V519. Повторное присваивание (ошибка в логике)</vt:lpstr>
      <vt:lpstr>V519. Повторное присваивание (опечатка)</vt:lpstr>
      <vt:lpstr>V519. Повторное присваивание (неучтённое)</vt:lpstr>
      <vt:lpstr>V522. Нет проверки указателя</vt:lpstr>
      <vt:lpstr>V522. Указатель может быть нулевым (malloc)</vt:lpstr>
      <vt:lpstr>V522. Указатель может быть нулевым (dynamic_cast)</vt:lpstr>
      <vt:lpstr>V575. Аналогично. Указатель может быть нулевым при вызове функции strncpy</vt:lpstr>
      <vt:lpstr>V575. Указатель может быть нулевым при вызове функции memcpy</vt:lpstr>
      <vt:lpstr>Примечание. А где не надо - проверка есть. Этот и предыдущий слайды относятся к одному проекту.</vt:lpstr>
      <vt:lpstr>V523. Действие не зависит от условия.</vt:lpstr>
      <vt:lpstr>V527. Забыли разыменовать указатель</vt:lpstr>
      <vt:lpstr>V547. Условие всегда true/false</vt:lpstr>
      <vt:lpstr>V560. Часть условия всегда true/false</vt:lpstr>
      <vt:lpstr>V572. Путаница с типами создаваемых и уничтожаемых объектов</vt:lpstr>
      <vt:lpstr>Презентация PowerPoint</vt:lpstr>
      <vt:lpstr>Презентация PowerPoint</vt:lpstr>
      <vt:lpstr>V595. Проверка указателя выполняется уже после его разыменования</vt:lpstr>
      <vt:lpstr>V597. Не затираются приватные данные</vt:lpstr>
      <vt:lpstr>V611. Путаница с выделением и освобождением памяти</vt:lpstr>
      <vt:lpstr>V614. Потенциально неинициализированная переменная</vt:lpstr>
      <vt:lpstr>V636. Неудачные деления</vt:lpstr>
      <vt:lpstr>V640. Код выглядит не так, как работает</vt:lpstr>
      <vt:lpstr>Презентация PowerPoint</vt:lpstr>
      <vt:lpstr>Презентация PowerPoint</vt:lpstr>
      <vt:lpstr>V642. Обрезание старших бит</vt:lpstr>
      <vt:lpstr>Презентация PowerPoint</vt:lpstr>
      <vt:lpstr>V645. Off-by-one Error</vt:lpstr>
      <vt:lpstr>V647. Коварный язык C. Используется необъявленная фукнция</vt:lpstr>
      <vt:lpstr>V668. Не учтено, что оператор new в отличии от malloc не возвращает NULL (неопасный случай)</vt:lpstr>
      <vt:lpstr>V668. Не учтено, что оператор new в отличии от malloc не возвращает NULL (опасный случай)</vt:lpstr>
      <vt:lpstr>V674. Путаница между integer и double</vt:lpstr>
      <vt:lpstr>Презентация PowerPoint</vt:lpstr>
      <vt:lpstr>V675. Запись в readonly память (везёт, что этот код относится к тестам)</vt:lpstr>
      <vt:lpstr>V696. Неправильные циклы</vt:lpstr>
      <vt:lpstr>V701. Опасный способ использования realloc (может приводить к memvory leak)</vt:lpstr>
      <vt:lpstr>V773. Утечка памяти</vt:lpstr>
      <vt:lpstr>Презентация PowerPoint</vt:lpstr>
      <vt:lpstr>V778. Опечатка в однотипных блоках кода</vt:lpstr>
      <vt:lpstr>V779. Мёртвый код</vt:lpstr>
      <vt:lpstr>V780. Неправильная инициализация объектов</vt:lpstr>
      <vt:lpstr>Другие ошибки:</vt:lpstr>
      <vt:lpstr>Ожидаемая плотность ошибок в коде Tizen</vt:lpstr>
      <vt:lpstr>Процент обнаруживаемых ошибок с помощью PVS-Studio</vt:lpstr>
      <vt:lpstr>Теперь об анализе сторонних библиотек</vt:lpstr>
      <vt:lpstr>Презентация PowerPoint</vt:lpstr>
      <vt:lpstr>V501. Опечатка в сложном условии (часто про такие ошибки не думают, а они есть)</vt:lpstr>
      <vt:lpstr>V522. Эта диагностика выявляет не только потенциальное, но и явное разыменование нулевого указателя</vt:lpstr>
      <vt:lpstr>V591. Функция возвращает случайное значение</vt:lpstr>
      <vt:lpstr>V774. Использование освобождённой памяти</vt:lpstr>
      <vt:lpstr>V778. PVS-Studio очень хорошо находит неудачный код, написанный с помощью Copy-Paste</vt:lpstr>
      <vt:lpstr>Другие ошибки в сторонних библиотеках:</vt:lpstr>
      <vt:lpstr>Итоги проверки используемых сторонних  библиотек</vt:lpstr>
      <vt:lpstr>Подведём итоги</vt:lpstr>
      <vt:lpstr>Презентация PowerPoint</vt:lpstr>
      <vt:lpstr>Презентация PowerPoint</vt:lpstr>
      <vt:lpstr>Презентация PowerPoint</vt:lpstr>
      <vt:lpstr>Презентация PowerPoint</vt:lpstr>
      <vt:lpstr>Ложные срабатывания не оценивались</vt:lpstr>
      <vt:lpstr>Презентация PowerPoint</vt:lpstr>
      <vt:lpstr>Команда PVS-Studio готова к сотрудничеству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Андрей Карпов</cp:lastModifiedBy>
  <cp:revision>90</cp:revision>
  <dcterms:created xsi:type="dcterms:W3CDTF">2017-05-26T18:20:33Z</dcterms:created>
  <dcterms:modified xsi:type="dcterms:W3CDTF">2017-06-08T06:50:34Z</dcterms:modified>
</cp:coreProperties>
</file>