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0" r:id="rId5"/>
    <p:sldId id="269" r:id="rId6"/>
    <p:sldId id="273" r:id="rId7"/>
    <p:sldId id="274" r:id="rId8"/>
    <p:sldId id="281" r:id="rId9"/>
    <p:sldId id="276" r:id="rId10"/>
    <p:sldId id="283" r:id="rId11"/>
    <p:sldId id="284" r:id="rId12"/>
    <p:sldId id="285" r:id="rId13"/>
    <p:sldId id="287" r:id="rId14"/>
    <p:sldId id="288" r:id="rId15"/>
    <p:sldId id="289" r:id="rId16"/>
    <p:sldId id="290" r:id="rId17"/>
    <p:sldId id="292" r:id="rId18"/>
    <p:sldId id="293" r:id="rId19"/>
    <p:sldId id="294" r:id="rId20"/>
    <p:sldId id="295" r:id="rId21"/>
    <p:sldId id="296" r:id="rId22"/>
    <p:sldId id="297" r:id="rId23"/>
    <p:sldId id="298" r:id="rId24"/>
    <p:sldId id="306" r:id="rId25"/>
    <p:sldId id="307" r:id="rId26"/>
    <p:sldId id="308" r:id="rId27"/>
    <p:sldId id="299" r:id="rId28"/>
    <p:sldId id="300" r:id="rId29"/>
    <p:sldId id="301" r:id="rId30"/>
    <p:sldId id="302" r:id="rId31"/>
    <p:sldId id="303" r:id="rId32"/>
    <p:sldId id="304" r:id="rId33"/>
    <p:sldId id="286" r:id="rId34"/>
    <p:sldId id="305" r:id="rId35"/>
    <p:sldId id="309" r:id="rId36"/>
    <p:sldId id="311" r:id="rId37"/>
    <p:sldId id="312" r:id="rId38"/>
    <p:sldId id="314" r:id="rId39"/>
    <p:sldId id="315" r:id="rId40"/>
    <p:sldId id="316" r:id="rId41"/>
    <p:sldId id="317" r:id="rId42"/>
    <p:sldId id="319" r:id="rId43"/>
    <p:sldId id="320" r:id="rId44"/>
    <p:sldId id="322" r:id="rId45"/>
    <p:sldId id="323" r:id="rId46"/>
    <p:sldId id="324" r:id="rId47"/>
    <p:sldId id="325" r:id="rId48"/>
    <p:sldId id="326" r:id="rId49"/>
    <p:sldId id="327" r:id="rId50"/>
    <p:sldId id="328" r:id="rId51"/>
    <p:sldId id="329" r:id="rId52"/>
    <p:sldId id="330" r:id="rId53"/>
    <p:sldId id="331" r:id="rId54"/>
    <p:sldId id="332" r:id="rId55"/>
    <p:sldId id="333" r:id="rId56"/>
    <p:sldId id="334" r:id="rId57"/>
    <p:sldId id="335" r:id="rId58"/>
    <p:sldId id="336" r:id="rId59"/>
    <p:sldId id="321" r:id="rId60"/>
    <p:sldId id="337" r:id="rId61"/>
    <p:sldId id="338" r:id="rId62"/>
    <p:sldId id="318" r:id="rId63"/>
    <p:sldId id="339" r:id="rId64"/>
    <p:sldId id="341" r:id="rId65"/>
    <p:sldId id="340" r:id="rId66"/>
    <p:sldId id="344" r:id="rId67"/>
    <p:sldId id="342" r:id="rId68"/>
    <p:sldId id="345" r:id="rId69"/>
    <p:sldId id="346" r:id="rId70"/>
    <p:sldId id="347" r:id="rId71"/>
    <p:sldId id="348" r:id="rId72"/>
    <p:sldId id="349" r:id="rId73"/>
    <p:sldId id="350" r:id="rId74"/>
    <p:sldId id="343" r:id="rId75"/>
    <p:sldId id="263" r:id="rId76"/>
    <p:sldId id="352" r:id="rId77"/>
    <p:sldId id="267" r:id="rId78"/>
  </p:sldIdLst>
  <p:sldSz cx="12192000" cy="6858000"/>
  <p:notesSz cx="6858000" cy="9144000"/>
  <p:defaultTextStyle>
    <a:defPPr rtl="0">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rtlCol="0" anchor="b"/>
          <a:lstStyle>
            <a:lvl1pPr algn="ctr">
              <a:defRPr sz="6000"/>
            </a:lvl1pPr>
          </a:lstStyle>
          <a:p>
            <a:pPr rtl="0"/>
            <a:r>
              <a:rPr lang="en-US"/>
              <a:t>Click to edit Master title style</a:t>
            </a:r>
            <a:endParaRPr lang="ru-RU"/>
          </a:p>
        </p:txBody>
      </p:sp>
      <p:sp>
        <p:nvSpPr>
          <p:cNvPr id="3" name="Subtitle 2"/>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a:t>Click to edit Master subtitle style</a:t>
            </a:r>
            <a:endParaRPr lang="ru-RU"/>
          </a:p>
        </p:txBody>
      </p:sp>
      <p:sp>
        <p:nvSpPr>
          <p:cNvPr id="4" name="Date Placeholder 3"/>
          <p:cNvSpPr>
            <a:spLocks noGrp="1"/>
          </p:cNvSpPr>
          <p:nvPr>
            <p:ph type="dt" sz="half" idx="10"/>
          </p:nvPr>
        </p:nvSpPr>
        <p:spPr/>
        <p:txBody>
          <a:bodyPr rtlCol="0"/>
          <a:lstStyle/>
          <a:p>
            <a:pPr rtl="0"/>
            <a:r>
              <a:rPr lang="ru-RU" smtClean="0"/>
              <a:t>30.05.2017</a:t>
            </a:r>
            <a:endParaRPr lang="ru-RU"/>
          </a:p>
        </p:txBody>
      </p:sp>
      <p:sp>
        <p:nvSpPr>
          <p:cNvPr id="5" name="Footer Placeholder 4"/>
          <p:cNvSpPr>
            <a:spLocks noGrp="1"/>
          </p:cNvSpPr>
          <p:nvPr>
            <p:ph type="ftr" sz="quarter" idx="11"/>
          </p:nvPr>
        </p:nvSpPr>
        <p:spPr/>
        <p:txBody>
          <a:bodyPr rtlCol="0"/>
          <a:lstStyle/>
          <a:p>
            <a:pPr rtl="0"/>
            <a:endParaRPr lang="ru-RU"/>
          </a:p>
        </p:txBody>
      </p:sp>
      <p:sp>
        <p:nvSpPr>
          <p:cNvPr id="6" name="Slide Number Placeholder 5"/>
          <p:cNvSpPr>
            <a:spLocks noGrp="1"/>
          </p:cNvSpPr>
          <p:nvPr>
            <p:ph type="sldNum" sz="quarter" idx="12"/>
          </p:nvPr>
        </p:nvSpPr>
        <p:spPr/>
        <p:txBody>
          <a:bodyPr rtlCol="0"/>
          <a:lstStyle/>
          <a:p>
            <a:pPr rtl="0"/>
            <a:fld id="{7B9C9C01-E052-48E1-9468-58E554AD5E17}" type="slidenum">
              <a:rPr lang="ru-RU" smtClean="0"/>
              <a:t>‹#›</a:t>
            </a:fld>
            <a:endParaRPr lang="ru-RU"/>
          </a:p>
        </p:txBody>
      </p:sp>
    </p:spTree>
    <p:extLst>
      <p:ext uri="{BB962C8B-B14F-4D97-AF65-F5344CB8AC3E}">
        <p14:creationId xmlns:p14="http://schemas.microsoft.com/office/powerpoint/2010/main" val="1736380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Click to edit Master title style</a:t>
            </a:r>
            <a:endParaRPr lang="ru-RU"/>
          </a:p>
        </p:txBody>
      </p:sp>
      <p:sp>
        <p:nvSpPr>
          <p:cNvPr id="3" name="Vertical Text Placeholder 2"/>
          <p:cNvSpPr>
            <a:spLocks noGrp="1"/>
          </p:cNvSpPr>
          <p:nvPr>
            <p:ph type="body" orient="vert" idx="1"/>
          </p:nvPr>
        </p:nvSpPr>
        <p:spPr/>
        <p:txBody>
          <a:bodyPr vert="eaVert"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ru-RU"/>
          </a:p>
        </p:txBody>
      </p:sp>
      <p:sp>
        <p:nvSpPr>
          <p:cNvPr id="4" name="Date Placeholder 3"/>
          <p:cNvSpPr>
            <a:spLocks noGrp="1"/>
          </p:cNvSpPr>
          <p:nvPr>
            <p:ph type="dt" sz="half" idx="10"/>
          </p:nvPr>
        </p:nvSpPr>
        <p:spPr/>
        <p:txBody>
          <a:bodyPr rtlCol="0"/>
          <a:lstStyle/>
          <a:p>
            <a:pPr rtl="0"/>
            <a:r>
              <a:rPr lang="ru-RU" smtClean="0"/>
              <a:t>30.05.2017</a:t>
            </a:r>
            <a:endParaRPr lang="ru-RU"/>
          </a:p>
        </p:txBody>
      </p:sp>
      <p:sp>
        <p:nvSpPr>
          <p:cNvPr id="5" name="Footer Placeholder 4"/>
          <p:cNvSpPr>
            <a:spLocks noGrp="1"/>
          </p:cNvSpPr>
          <p:nvPr>
            <p:ph type="ftr" sz="quarter" idx="11"/>
          </p:nvPr>
        </p:nvSpPr>
        <p:spPr/>
        <p:txBody>
          <a:bodyPr rtlCol="0"/>
          <a:lstStyle/>
          <a:p>
            <a:pPr rtl="0"/>
            <a:endParaRPr lang="ru-RU"/>
          </a:p>
        </p:txBody>
      </p:sp>
      <p:sp>
        <p:nvSpPr>
          <p:cNvPr id="6" name="Slide Number Placeholder 5"/>
          <p:cNvSpPr>
            <a:spLocks noGrp="1"/>
          </p:cNvSpPr>
          <p:nvPr>
            <p:ph type="sldNum" sz="quarter" idx="12"/>
          </p:nvPr>
        </p:nvSpPr>
        <p:spPr/>
        <p:txBody>
          <a:bodyPr rtlCol="0"/>
          <a:lstStyle/>
          <a:p>
            <a:pPr rtl="0"/>
            <a:fld id="{7B9C9C01-E052-48E1-9468-58E554AD5E17}" type="slidenum">
              <a:rPr lang="ru-RU" smtClean="0"/>
              <a:t>‹#›</a:t>
            </a:fld>
            <a:endParaRPr lang="ru-RU"/>
          </a:p>
        </p:txBody>
      </p:sp>
    </p:spTree>
    <p:extLst>
      <p:ext uri="{BB962C8B-B14F-4D97-AF65-F5344CB8AC3E}">
        <p14:creationId xmlns:p14="http://schemas.microsoft.com/office/powerpoint/2010/main" val="3990380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rtlCol="0"/>
          <a:lstStyle/>
          <a:p>
            <a:pPr rtl="0"/>
            <a:r>
              <a:rPr lang="en-US"/>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ru-RU"/>
          </a:p>
        </p:txBody>
      </p:sp>
      <p:sp>
        <p:nvSpPr>
          <p:cNvPr id="4" name="Date Placeholder 3"/>
          <p:cNvSpPr>
            <a:spLocks noGrp="1"/>
          </p:cNvSpPr>
          <p:nvPr>
            <p:ph type="dt" sz="half" idx="10"/>
          </p:nvPr>
        </p:nvSpPr>
        <p:spPr/>
        <p:txBody>
          <a:bodyPr rtlCol="0"/>
          <a:lstStyle/>
          <a:p>
            <a:pPr rtl="0"/>
            <a:r>
              <a:rPr lang="ru-RU" smtClean="0"/>
              <a:t>30.05.2017</a:t>
            </a:r>
            <a:endParaRPr lang="ru-RU"/>
          </a:p>
        </p:txBody>
      </p:sp>
      <p:sp>
        <p:nvSpPr>
          <p:cNvPr id="5" name="Footer Placeholder 4"/>
          <p:cNvSpPr>
            <a:spLocks noGrp="1"/>
          </p:cNvSpPr>
          <p:nvPr>
            <p:ph type="ftr" sz="quarter" idx="11"/>
          </p:nvPr>
        </p:nvSpPr>
        <p:spPr/>
        <p:txBody>
          <a:bodyPr rtlCol="0"/>
          <a:lstStyle/>
          <a:p>
            <a:pPr rtl="0"/>
            <a:endParaRPr lang="ru-RU"/>
          </a:p>
        </p:txBody>
      </p:sp>
      <p:sp>
        <p:nvSpPr>
          <p:cNvPr id="6" name="Slide Number Placeholder 5"/>
          <p:cNvSpPr>
            <a:spLocks noGrp="1"/>
          </p:cNvSpPr>
          <p:nvPr>
            <p:ph type="sldNum" sz="quarter" idx="12"/>
          </p:nvPr>
        </p:nvSpPr>
        <p:spPr/>
        <p:txBody>
          <a:bodyPr rtlCol="0"/>
          <a:lstStyle/>
          <a:p>
            <a:pPr rtl="0"/>
            <a:fld id="{7B9C9C01-E052-48E1-9468-58E554AD5E17}" type="slidenum">
              <a:rPr lang="ru-RU" smtClean="0"/>
              <a:t>‹#›</a:t>
            </a:fld>
            <a:endParaRPr lang="ru-RU"/>
          </a:p>
        </p:txBody>
      </p:sp>
    </p:spTree>
    <p:extLst>
      <p:ext uri="{BB962C8B-B14F-4D97-AF65-F5344CB8AC3E}">
        <p14:creationId xmlns:p14="http://schemas.microsoft.com/office/powerpoint/2010/main" val="190256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Click to edit Master title style</a:t>
            </a:r>
            <a:endParaRPr lang="ru-RU"/>
          </a:p>
        </p:txBody>
      </p:sp>
      <p:sp>
        <p:nvSpPr>
          <p:cNvPr id="3" name="Content Placeholder 2"/>
          <p:cNvSpPr>
            <a:spLocks noGrp="1"/>
          </p:cNvSpPr>
          <p:nvPr>
            <p:ph idx="1"/>
          </p:nvPr>
        </p:nvSpPr>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ru-RU"/>
          </a:p>
        </p:txBody>
      </p:sp>
      <p:sp>
        <p:nvSpPr>
          <p:cNvPr id="4" name="Date Placeholder 3"/>
          <p:cNvSpPr>
            <a:spLocks noGrp="1"/>
          </p:cNvSpPr>
          <p:nvPr>
            <p:ph type="dt" sz="half" idx="10"/>
          </p:nvPr>
        </p:nvSpPr>
        <p:spPr/>
        <p:txBody>
          <a:bodyPr rtlCol="0"/>
          <a:lstStyle/>
          <a:p>
            <a:pPr rtl="0"/>
            <a:r>
              <a:rPr lang="ru-RU" smtClean="0"/>
              <a:t>30.05.2017</a:t>
            </a:r>
            <a:endParaRPr lang="ru-RU"/>
          </a:p>
        </p:txBody>
      </p:sp>
      <p:sp>
        <p:nvSpPr>
          <p:cNvPr id="5" name="Footer Placeholder 4"/>
          <p:cNvSpPr>
            <a:spLocks noGrp="1"/>
          </p:cNvSpPr>
          <p:nvPr>
            <p:ph type="ftr" sz="quarter" idx="11"/>
          </p:nvPr>
        </p:nvSpPr>
        <p:spPr/>
        <p:txBody>
          <a:bodyPr rtlCol="0"/>
          <a:lstStyle/>
          <a:p>
            <a:pPr rtl="0"/>
            <a:endParaRPr lang="ru-RU"/>
          </a:p>
        </p:txBody>
      </p:sp>
      <p:sp>
        <p:nvSpPr>
          <p:cNvPr id="6" name="Slide Number Placeholder 5"/>
          <p:cNvSpPr>
            <a:spLocks noGrp="1"/>
          </p:cNvSpPr>
          <p:nvPr>
            <p:ph type="sldNum" sz="quarter" idx="12"/>
          </p:nvPr>
        </p:nvSpPr>
        <p:spPr/>
        <p:txBody>
          <a:bodyPr rtlCol="0"/>
          <a:lstStyle/>
          <a:p>
            <a:pPr rtl="0"/>
            <a:fld id="{7B9C9C01-E052-48E1-9468-58E554AD5E17}" type="slidenum">
              <a:rPr lang="ru-RU" smtClean="0"/>
              <a:t>‹#›</a:t>
            </a:fld>
            <a:endParaRPr lang="ru-RU"/>
          </a:p>
        </p:txBody>
      </p:sp>
    </p:spTree>
    <p:extLst>
      <p:ext uri="{BB962C8B-B14F-4D97-AF65-F5344CB8AC3E}">
        <p14:creationId xmlns:p14="http://schemas.microsoft.com/office/powerpoint/2010/main" val="47689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rtlCol="0" anchor="b"/>
          <a:lstStyle>
            <a:lvl1pPr>
              <a:defRPr sz="6000"/>
            </a:lvl1pPr>
          </a:lstStyle>
          <a:p>
            <a:pPr rtl="0"/>
            <a:r>
              <a:rPr lang="en-US"/>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US"/>
              <a:t>Click to edit Master text styles</a:t>
            </a:r>
          </a:p>
        </p:txBody>
      </p:sp>
      <p:sp>
        <p:nvSpPr>
          <p:cNvPr id="4" name="Date Placeholder 3"/>
          <p:cNvSpPr>
            <a:spLocks noGrp="1"/>
          </p:cNvSpPr>
          <p:nvPr>
            <p:ph type="dt" sz="half" idx="10"/>
          </p:nvPr>
        </p:nvSpPr>
        <p:spPr/>
        <p:txBody>
          <a:bodyPr rtlCol="0"/>
          <a:lstStyle/>
          <a:p>
            <a:pPr rtl="0"/>
            <a:r>
              <a:rPr lang="ru-RU" smtClean="0"/>
              <a:t>30.05.2017</a:t>
            </a:r>
            <a:endParaRPr lang="ru-RU"/>
          </a:p>
        </p:txBody>
      </p:sp>
      <p:sp>
        <p:nvSpPr>
          <p:cNvPr id="5" name="Footer Placeholder 4"/>
          <p:cNvSpPr>
            <a:spLocks noGrp="1"/>
          </p:cNvSpPr>
          <p:nvPr>
            <p:ph type="ftr" sz="quarter" idx="11"/>
          </p:nvPr>
        </p:nvSpPr>
        <p:spPr/>
        <p:txBody>
          <a:bodyPr rtlCol="0"/>
          <a:lstStyle/>
          <a:p>
            <a:pPr rtl="0"/>
            <a:endParaRPr lang="ru-RU"/>
          </a:p>
        </p:txBody>
      </p:sp>
      <p:sp>
        <p:nvSpPr>
          <p:cNvPr id="6" name="Slide Number Placeholder 5"/>
          <p:cNvSpPr>
            <a:spLocks noGrp="1"/>
          </p:cNvSpPr>
          <p:nvPr>
            <p:ph type="sldNum" sz="quarter" idx="12"/>
          </p:nvPr>
        </p:nvSpPr>
        <p:spPr/>
        <p:txBody>
          <a:bodyPr rtlCol="0"/>
          <a:lstStyle/>
          <a:p>
            <a:pPr rtl="0"/>
            <a:fld id="{7B9C9C01-E052-48E1-9468-58E554AD5E17}" type="slidenum">
              <a:rPr lang="ru-RU" smtClean="0"/>
              <a:t>‹#›</a:t>
            </a:fld>
            <a:endParaRPr lang="ru-RU"/>
          </a:p>
        </p:txBody>
      </p:sp>
    </p:spTree>
    <p:extLst>
      <p:ext uri="{BB962C8B-B14F-4D97-AF65-F5344CB8AC3E}">
        <p14:creationId xmlns:p14="http://schemas.microsoft.com/office/powerpoint/2010/main" val="2955996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ru-RU"/>
          </a:p>
        </p:txBody>
      </p:sp>
      <p:sp>
        <p:nvSpPr>
          <p:cNvPr id="4" name="Content Placeholder 3"/>
          <p:cNvSpPr>
            <a:spLocks noGrp="1"/>
          </p:cNvSpPr>
          <p:nvPr>
            <p:ph sz="half" idx="2"/>
          </p:nvPr>
        </p:nvSpPr>
        <p:spPr>
          <a:xfrm>
            <a:off x="6172200" y="1825625"/>
            <a:ext cx="5181600" cy="4351338"/>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ru-RU"/>
          </a:p>
        </p:txBody>
      </p:sp>
      <p:sp>
        <p:nvSpPr>
          <p:cNvPr id="5" name="Date Placeholder 4"/>
          <p:cNvSpPr>
            <a:spLocks noGrp="1"/>
          </p:cNvSpPr>
          <p:nvPr>
            <p:ph type="dt" sz="half" idx="10"/>
          </p:nvPr>
        </p:nvSpPr>
        <p:spPr/>
        <p:txBody>
          <a:bodyPr rtlCol="0"/>
          <a:lstStyle/>
          <a:p>
            <a:pPr rtl="0"/>
            <a:r>
              <a:rPr lang="ru-RU" smtClean="0"/>
              <a:t>30.05.2017</a:t>
            </a:r>
            <a:endParaRPr lang="ru-RU"/>
          </a:p>
        </p:txBody>
      </p:sp>
      <p:sp>
        <p:nvSpPr>
          <p:cNvPr id="6" name="Footer Placeholder 5"/>
          <p:cNvSpPr>
            <a:spLocks noGrp="1"/>
          </p:cNvSpPr>
          <p:nvPr>
            <p:ph type="ftr" sz="quarter" idx="11"/>
          </p:nvPr>
        </p:nvSpPr>
        <p:spPr/>
        <p:txBody>
          <a:bodyPr rtlCol="0"/>
          <a:lstStyle/>
          <a:p>
            <a:pPr rtl="0"/>
            <a:endParaRPr lang="ru-RU"/>
          </a:p>
        </p:txBody>
      </p:sp>
      <p:sp>
        <p:nvSpPr>
          <p:cNvPr id="7" name="Slide Number Placeholder 6"/>
          <p:cNvSpPr>
            <a:spLocks noGrp="1"/>
          </p:cNvSpPr>
          <p:nvPr>
            <p:ph type="sldNum" sz="quarter" idx="12"/>
          </p:nvPr>
        </p:nvSpPr>
        <p:spPr/>
        <p:txBody>
          <a:bodyPr rtlCol="0"/>
          <a:lstStyle/>
          <a:p>
            <a:pPr rtl="0"/>
            <a:fld id="{7B9C9C01-E052-48E1-9468-58E554AD5E17}" type="slidenum">
              <a:rPr lang="ru-RU" smtClean="0"/>
              <a:t>‹#›</a:t>
            </a:fld>
            <a:endParaRPr lang="ru-RU"/>
          </a:p>
        </p:txBody>
      </p:sp>
    </p:spTree>
    <p:extLst>
      <p:ext uri="{BB962C8B-B14F-4D97-AF65-F5344CB8AC3E}">
        <p14:creationId xmlns:p14="http://schemas.microsoft.com/office/powerpoint/2010/main" val="240614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rtlCol="0"/>
          <a:lstStyle/>
          <a:p>
            <a:pPr rtl="0"/>
            <a:r>
              <a:rPr lang="en-US"/>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ru-RU"/>
          </a:p>
        </p:txBody>
      </p:sp>
      <p:sp>
        <p:nvSpPr>
          <p:cNvPr id="5" name="Text Placeholder 4"/>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rtlCol="0"/>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ru-RU"/>
          </a:p>
        </p:txBody>
      </p:sp>
      <p:sp>
        <p:nvSpPr>
          <p:cNvPr id="7" name="Date Placeholder 6"/>
          <p:cNvSpPr>
            <a:spLocks noGrp="1"/>
          </p:cNvSpPr>
          <p:nvPr>
            <p:ph type="dt" sz="half" idx="10"/>
          </p:nvPr>
        </p:nvSpPr>
        <p:spPr/>
        <p:txBody>
          <a:bodyPr rtlCol="0"/>
          <a:lstStyle/>
          <a:p>
            <a:pPr rtl="0"/>
            <a:r>
              <a:rPr lang="ru-RU" smtClean="0"/>
              <a:t>30.05.2017</a:t>
            </a:r>
            <a:endParaRPr lang="ru-RU"/>
          </a:p>
        </p:txBody>
      </p:sp>
      <p:sp>
        <p:nvSpPr>
          <p:cNvPr id="8" name="Footer Placeholder 7"/>
          <p:cNvSpPr>
            <a:spLocks noGrp="1"/>
          </p:cNvSpPr>
          <p:nvPr>
            <p:ph type="ftr" sz="quarter" idx="11"/>
          </p:nvPr>
        </p:nvSpPr>
        <p:spPr/>
        <p:txBody>
          <a:bodyPr rtlCol="0"/>
          <a:lstStyle/>
          <a:p>
            <a:pPr rtl="0"/>
            <a:endParaRPr lang="ru-RU"/>
          </a:p>
        </p:txBody>
      </p:sp>
      <p:sp>
        <p:nvSpPr>
          <p:cNvPr id="9" name="Slide Number Placeholder 8"/>
          <p:cNvSpPr>
            <a:spLocks noGrp="1"/>
          </p:cNvSpPr>
          <p:nvPr>
            <p:ph type="sldNum" sz="quarter" idx="12"/>
          </p:nvPr>
        </p:nvSpPr>
        <p:spPr/>
        <p:txBody>
          <a:bodyPr rtlCol="0"/>
          <a:lstStyle/>
          <a:p>
            <a:pPr rtl="0"/>
            <a:fld id="{7B9C9C01-E052-48E1-9468-58E554AD5E17}" type="slidenum">
              <a:rPr lang="ru-RU" smtClean="0"/>
              <a:t>‹#›</a:t>
            </a:fld>
            <a:endParaRPr lang="ru-RU"/>
          </a:p>
        </p:txBody>
      </p:sp>
    </p:spTree>
    <p:extLst>
      <p:ext uri="{BB962C8B-B14F-4D97-AF65-F5344CB8AC3E}">
        <p14:creationId xmlns:p14="http://schemas.microsoft.com/office/powerpoint/2010/main" val="3708290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Click to edit Master title style</a:t>
            </a:r>
            <a:endParaRPr lang="ru-RU"/>
          </a:p>
        </p:txBody>
      </p:sp>
      <p:sp>
        <p:nvSpPr>
          <p:cNvPr id="3" name="Date Placeholder 2"/>
          <p:cNvSpPr>
            <a:spLocks noGrp="1"/>
          </p:cNvSpPr>
          <p:nvPr>
            <p:ph type="dt" sz="half" idx="10"/>
          </p:nvPr>
        </p:nvSpPr>
        <p:spPr/>
        <p:txBody>
          <a:bodyPr rtlCol="0"/>
          <a:lstStyle/>
          <a:p>
            <a:pPr rtl="0"/>
            <a:r>
              <a:rPr lang="ru-RU" smtClean="0"/>
              <a:t>30.05.2017</a:t>
            </a:r>
            <a:endParaRPr lang="ru-RU"/>
          </a:p>
        </p:txBody>
      </p:sp>
      <p:sp>
        <p:nvSpPr>
          <p:cNvPr id="4" name="Footer Placeholder 3"/>
          <p:cNvSpPr>
            <a:spLocks noGrp="1"/>
          </p:cNvSpPr>
          <p:nvPr>
            <p:ph type="ftr" sz="quarter" idx="11"/>
          </p:nvPr>
        </p:nvSpPr>
        <p:spPr/>
        <p:txBody>
          <a:bodyPr rtlCol="0"/>
          <a:lstStyle/>
          <a:p>
            <a:pPr rtl="0"/>
            <a:endParaRPr lang="ru-RU"/>
          </a:p>
        </p:txBody>
      </p:sp>
      <p:sp>
        <p:nvSpPr>
          <p:cNvPr id="5" name="Slide Number Placeholder 4"/>
          <p:cNvSpPr>
            <a:spLocks noGrp="1"/>
          </p:cNvSpPr>
          <p:nvPr>
            <p:ph type="sldNum" sz="quarter" idx="12"/>
          </p:nvPr>
        </p:nvSpPr>
        <p:spPr/>
        <p:txBody>
          <a:bodyPr rtlCol="0"/>
          <a:lstStyle/>
          <a:p>
            <a:pPr rtl="0"/>
            <a:fld id="{7B9C9C01-E052-48E1-9468-58E554AD5E17}" type="slidenum">
              <a:rPr lang="ru-RU" smtClean="0"/>
              <a:t>‹#›</a:t>
            </a:fld>
            <a:endParaRPr lang="ru-RU"/>
          </a:p>
        </p:txBody>
      </p:sp>
    </p:spTree>
    <p:extLst>
      <p:ext uri="{BB962C8B-B14F-4D97-AF65-F5344CB8AC3E}">
        <p14:creationId xmlns:p14="http://schemas.microsoft.com/office/powerpoint/2010/main" val="346215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r>
              <a:rPr lang="ru-RU" smtClean="0"/>
              <a:t>30.05.2017</a:t>
            </a:r>
            <a:endParaRPr lang="ru-RU"/>
          </a:p>
        </p:txBody>
      </p:sp>
      <p:sp>
        <p:nvSpPr>
          <p:cNvPr id="3" name="Footer Placeholder 2"/>
          <p:cNvSpPr>
            <a:spLocks noGrp="1"/>
          </p:cNvSpPr>
          <p:nvPr>
            <p:ph type="ftr" sz="quarter" idx="11"/>
          </p:nvPr>
        </p:nvSpPr>
        <p:spPr/>
        <p:txBody>
          <a:bodyPr rtlCol="0"/>
          <a:lstStyle/>
          <a:p>
            <a:pPr rtl="0"/>
            <a:endParaRPr lang="ru-RU"/>
          </a:p>
        </p:txBody>
      </p:sp>
      <p:sp>
        <p:nvSpPr>
          <p:cNvPr id="4" name="Slide Number Placeholder 3"/>
          <p:cNvSpPr>
            <a:spLocks noGrp="1"/>
          </p:cNvSpPr>
          <p:nvPr>
            <p:ph type="sldNum" sz="quarter" idx="12"/>
          </p:nvPr>
        </p:nvSpPr>
        <p:spPr/>
        <p:txBody>
          <a:bodyPr rtlCol="0"/>
          <a:lstStyle/>
          <a:p>
            <a:pPr rtl="0"/>
            <a:fld id="{7B9C9C01-E052-48E1-9468-58E554AD5E17}" type="slidenum">
              <a:rPr lang="ru-RU" smtClean="0"/>
              <a:t>‹#›</a:t>
            </a:fld>
            <a:endParaRPr lang="ru-RU"/>
          </a:p>
        </p:txBody>
      </p:sp>
    </p:spTree>
    <p:extLst>
      <p:ext uri="{BB962C8B-B14F-4D97-AF65-F5344CB8AC3E}">
        <p14:creationId xmlns:p14="http://schemas.microsoft.com/office/powerpoint/2010/main" val="31466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rtlCol="0" anchor="b"/>
          <a:lstStyle>
            <a:lvl1pPr>
              <a:defRPr sz="3200"/>
            </a:lvl1pPr>
          </a:lstStyle>
          <a:p>
            <a:pPr rtl="0"/>
            <a:r>
              <a:rPr lang="en-US"/>
              <a:t>Click to edit Master title style</a:t>
            </a:r>
            <a:endParaRPr lang="ru-RU"/>
          </a:p>
        </p:txBody>
      </p:sp>
      <p:sp>
        <p:nvSpPr>
          <p:cNvPr id="3" name="Content Placeholder 2"/>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ru-RU"/>
          </a:p>
        </p:txBody>
      </p:sp>
      <p:sp>
        <p:nvSpPr>
          <p:cNvPr id="4" name="Text Placeholder 3"/>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a:t>Click to edit Master text styles</a:t>
            </a:r>
          </a:p>
        </p:txBody>
      </p:sp>
      <p:sp>
        <p:nvSpPr>
          <p:cNvPr id="5" name="Date Placeholder 4"/>
          <p:cNvSpPr>
            <a:spLocks noGrp="1"/>
          </p:cNvSpPr>
          <p:nvPr>
            <p:ph type="dt" sz="half" idx="10"/>
          </p:nvPr>
        </p:nvSpPr>
        <p:spPr/>
        <p:txBody>
          <a:bodyPr rtlCol="0"/>
          <a:lstStyle/>
          <a:p>
            <a:pPr rtl="0"/>
            <a:r>
              <a:rPr lang="ru-RU" smtClean="0"/>
              <a:t>30.05.2017</a:t>
            </a:r>
            <a:endParaRPr lang="ru-RU"/>
          </a:p>
        </p:txBody>
      </p:sp>
      <p:sp>
        <p:nvSpPr>
          <p:cNvPr id="6" name="Footer Placeholder 5"/>
          <p:cNvSpPr>
            <a:spLocks noGrp="1"/>
          </p:cNvSpPr>
          <p:nvPr>
            <p:ph type="ftr" sz="quarter" idx="11"/>
          </p:nvPr>
        </p:nvSpPr>
        <p:spPr/>
        <p:txBody>
          <a:bodyPr rtlCol="0"/>
          <a:lstStyle/>
          <a:p>
            <a:pPr rtl="0"/>
            <a:endParaRPr lang="ru-RU"/>
          </a:p>
        </p:txBody>
      </p:sp>
      <p:sp>
        <p:nvSpPr>
          <p:cNvPr id="7" name="Slide Number Placeholder 6"/>
          <p:cNvSpPr>
            <a:spLocks noGrp="1"/>
          </p:cNvSpPr>
          <p:nvPr>
            <p:ph type="sldNum" sz="quarter" idx="12"/>
          </p:nvPr>
        </p:nvSpPr>
        <p:spPr/>
        <p:txBody>
          <a:bodyPr rtlCol="0"/>
          <a:lstStyle/>
          <a:p>
            <a:pPr rtl="0"/>
            <a:fld id="{7B9C9C01-E052-48E1-9468-58E554AD5E17}" type="slidenum">
              <a:rPr lang="ru-RU" smtClean="0"/>
              <a:t>‹#›</a:t>
            </a:fld>
            <a:endParaRPr lang="ru-RU"/>
          </a:p>
        </p:txBody>
      </p:sp>
    </p:spTree>
    <p:extLst>
      <p:ext uri="{BB962C8B-B14F-4D97-AF65-F5344CB8AC3E}">
        <p14:creationId xmlns:p14="http://schemas.microsoft.com/office/powerpoint/2010/main" val="196487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rtlCol="0" anchor="b"/>
          <a:lstStyle>
            <a:lvl1pPr>
              <a:defRPr sz="3200"/>
            </a:lvl1pPr>
          </a:lstStyle>
          <a:p>
            <a:pPr rtl="0"/>
            <a:r>
              <a:rPr lang="en-US"/>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ru-RU"/>
          </a:p>
        </p:txBody>
      </p:sp>
      <p:sp>
        <p:nvSpPr>
          <p:cNvPr id="4" name="Text Placeholder 3"/>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a:t>Click to edit Master text styles</a:t>
            </a:r>
          </a:p>
        </p:txBody>
      </p:sp>
      <p:sp>
        <p:nvSpPr>
          <p:cNvPr id="5" name="Date Placeholder 4"/>
          <p:cNvSpPr>
            <a:spLocks noGrp="1"/>
          </p:cNvSpPr>
          <p:nvPr>
            <p:ph type="dt" sz="half" idx="10"/>
          </p:nvPr>
        </p:nvSpPr>
        <p:spPr/>
        <p:txBody>
          <a:bodyPr rtlCol="0"/>
          <a:lstStyle/>
          <a:p>
            <a:pPr rtl="0"/>
            <a:r>
              <a:rPr lang="ru-RU" smtClean="0"/>
              <a:t>30.05.2017</a:t>
            </a:r>
            <a:endParaRPr lang="ru-RU"/>
          </a:p>
        </p:txBody>
      </p:sp>
      <p:sp>
        <p:nvSpPr>
          <p:cNvPr id="6" name="Footer Placeholder 5"/>
          <p:cNvSpPr>
            <a:spLocks noGrp="1"/>
          </p:cNvSpPr>
          <p:nvPr>
            <p:ph type="ftr" sz="quarter" idx="11"/>
          </p:nvPr>
        </p:nvSpPr>
        <p:spPr/>
        <p:txBody>
          <a:bodyPr rtlCol="0"/>
          <a:lstStyle/>
          <a:p>
            <a:pPr rtl="0"/>
            <a:endParaRPr lang="ru-RU"/>
          </a:p>
        </p:txBody>
      </p:sp>
      <p:sp>
        <p:nvSpPr>
          <p:cNvPr id="7" name="Slide Number Placeholder 6"/>
          <p:cNvSpPr>
            <a:spLocks noGrp="1"/>
          </p:cNvSpPr>
          <p:nvPr>
            <p:ph type="sldNum" sz="quarter" idx="12"/>
          </p:nvPr>
        </p:nvSpPr>
        <p:spPr/>
        <p:txBody>
          <a:bodyPr rtlCol="0"/>
          <a:lstStyle/>
          <a:p>
            <a:pPr rtl="0"/>
            <a:fld id="{7B9C9C01-E052-48E1-9468-58E554AD5E17}" type="slidenum">
              <a:rPr lang="ru-RU" smtClean="0"/>
              <a:t>‹#›</a:t>
            </a:fld>
            <a:endParaRPr lang="ru-RU"/>
          </a:p>
        </p:txBody>
      </p:sp>
    </p:spTree>
    <p:extLst>
      <p:ext uri="{BB962C8B-B14F-4D97-AF65-F5344CB8AC3E}">
        <p14:creationId xmlns:p14="http://schemas.microsoft.com/office/powerpoint/2010/main" val="233444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n-US"/>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n-US"/>
              <a:t>Click to edit Master text styles</a:t>
            </a:r>
          </a:p>
          <a:p>
            <a:pPr lvl="1" rtl="0"/>
            <a:r>
              <a:rPr lang="en-US"/>
              <a:t>Second level</a:t>
            </a:r>
          </a:p>
          <a:p>
            <a:pPr lvl="2" rtl="0"/>
            <a:r>
              <a:rPr lang="en-US"/>
              <a:t>Third level</a:t>
            </a:r>
          </a:p>
          <a:p>
            <a:pPr lvl="3" rtl="0"/>
            <a:r>
              <a:rPr lang="en-US"/>
              <a:t>Fourth level</a:t>
            </a:r>
          </a:p>
          <a:p>
            <a:pPr lvl="4" rtl="0"/>
            <a:r>
              <a:rPr lang="en-US"/>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r>
              <a:rPr lang="ru-RU" smtClean="0"/>
              <a:t>30.05.2017</a:t>
            </a:r>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7B9C9C01-E052-48E1-9468-58E554AD5E17}" type="slidenum">
              <a:rPr lang="ru-RU" smtClean="0"/>
              <a:t>‹#›</a:t>
            </a:fld>
            <a:endParaRPr lang="ru-RU"/>
          </a:p>
        </p:txBody>
      </p:sp>
    </p:spTree>
    <p:extLst>
      <p:ext uri="{BB962C8B-B14F-4D97-AF65-F5344CB8AC3E}">
        <p14:creationId xmlns:p14="http://schemas.microsoft.com/office/powerpoint/2010/main" val="143360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karpov@viva64.com" TargetMode="External"/><Relationship Id="rId1" Type="http://schemas.openxmlformats.org/officeDocument/2006/relationships/slideLayout" Target="../slideLayouts/slideLayout1.xml"/><Relationship Id="rId4" Type="http://schemas.openxmlformats.org/officeDocument/2006/relationships/hyperlink" Target="http://www.viva64.com/"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viva64.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viva64.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viva64.com/"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www.viva64.com/" TargetMode="External"/><Relationship Id="rId4" Type="http://schemas.openxmlformats.org/officeDocument/2006/relationships/image" Target="../media/image5.gif"/></Relationships>
</file>

<file path=ppt/slides/_rels/slide4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viva64.com/"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viva64.com/" TargetMode="External"/><Relationship Id="rId2" Type="http://schemas.openxmlformats.org/officeDocument/2006/relationships/hyperlink" Target="https://build.tizen.org/project/show/Tizen:Unified"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mailto:support@viva64.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viva64.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rtl="0"/>
            <a:r>
              <a:rPr lang="en-US" dirty="0"/>
              <a:t>PVS-Studio is ready to improve the code of </a:t>
            </a:r>
            <a:r>
              <a:rPr lang="en-US" dirty="0" err="1"/>
              <a:t>Tizen</a:t>
            </a:r>
            <a:r>
              <a:rPr lang="en-US" dirty="0"/>
              <a:t> operating system</a:t>
            </a:r>
            <a:endParaRPr lang="ru-RU" dirty="0"/>
          </a:p>
        </p:txBody>
      </p:sp>
      <p:sp>
        <p:nvSpPr>
          <p:cNvPr id="3" name="Subtitle 2"/>
          <p:cNvSpPr>
            <a:spLocks noGrp="1"/>
          </p:cNvSpPr>
          <p:nvPr>
            <p:ph type="subTitle" idx="1"/>
          </p:nvPr>
        </p:nvSpPr>
        <p:spPr>
          <a:xfrm>
            <a:off x="2968925" y="4691782"/>
            <a:ext cx="6254150" cy="1655762"/>
          </a:xfrm>
        </p:spPr>
        <p:txBody>
          <a:bodyPr rtlCol="0">
            <a:normAutofit lnSpcReduction="10000"/>
          </a:bodyPr>
          <a:lstStyle/>
          <a:p>
            <a:pPr rtl="0"/>
            <a:r>
              <a:rPr lang="en-US" dirty="0"/>
              <a:t>Andrey </a:t>
            </a:r>
            <a:r>
              <a:rPr lang="en-US" dirty="0" err="1"/>
              <a:t>Karpov</a:t>
            </a:r>
            <a:r>
              <a:rPr lang="en-US" dirty="0"/>
              <a:t>.</a:t>
            </a:r>
            <a:endParaRPr lang="en-US" dirty="0" smtClean="0"/>
          </a:p>
          <a:p>
            <a:pPr rtl="0"/>
            <a:r>
              <a:rPr lang="en-US" dirty="0"/>
              <a:t>CTO</a:t>
            </a:r>
          </a:p>
          <a:p>
            <a:pPr rtl="0"/>
            <a:r>
              <a:rPr lang="en-US" dirty="0">
                <a:hlinkClick r:id="rId2"/>
              </a:rPr>
              <a:t>karpov@viva64.com</a:t>
            </a:r>
            <a:endParaRPr lang="en-US" dirty="0" smtClean="0"/>
          </a:p>
          <a:p>
            <a:pPr rtl="0"/>
            <a:r>
              <a:rPr lang="en-US" dirty="0"/>
              <a:t>2017</a:t>
            </a:r>
          </a:p>
          <a:p>
            <a:pPr rtl="0"/>
            <a:endParaRPr lang="en-US" dirty="0" smtClean="0"/>
          </a:p>
          <a:p>
            <a:pPr rtl="0"/>
            <a:endParaRPr lang="en-US" dirty="0" smtClean="0"/>
          </a:p>
          <a:p>
            <a:pPr rtl="0"/>
            <a:endParaRPr lang="en-US" dirty="0" smtClean="0"/>
          </a:p>
          <a:p>
            <a:pPr rtl="0"/>
            <a:endParaRPr lang="ru-RU"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23" y="4515928"/>
            <a:ext cx="1694249" cy="1854679"/>
          </a:xfrm>
          <a:prstGeom prst="rect">
            <a:avLst/>
          </a:prstGeom>
        </p:spPr>
      </p:pic>
      <p:sp>
        <p:nvSpPr>
          <p:cNvPr id="6" name="Rectangle 3"/>
          <p:cNvSpPr/>
          <p:nvPr/>
        </p:nvSpPr>
        <p:spPr>
          <a:xfrm>
            <a:off x="10936430" y="6497294"/>
            <a:ext cx="1246944" cy="369332"/>
          </a:xfrm>
          <a:prstGeom prst="rect">
            <a:avLst/>
          </a:prstGeom>
        </p:spPr>
        <p:txBody>
          <a:bodyPr wrap="none" rtlCol="0">
            <a:spAutoFit/>
          </a:bodyPr>
          <a:lstStyle/>
          <a:p>
            <a:pPr rtl="0"/>
            <a:r>
              <a:rPr lang="en-US" dirty="0">
                <a:hlinkClick r:id="rId4"/>
              </a:rPr>
              <a:t>viva64.com</a:t>
            </a:r>
            <a:endParaRPr lang="en-US" dirty="0"/>
          </a:p>
        </p:txBody>
      </p:sp>
    </p:spTree>
    <p:extLst>
      <p:ext uri="{BB962C8B-B14F-4D97-AF65-F5344CB8AC3E}">
        <p14:creationId xmlns:p14="http://schemas.microsoft.com/office/powerpoint/2010/main" val="956849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lstStyle/>
          <a:p>
            <a:pPr rtl="0"/>
            <a:r>
              <a:rPr lang="en-US" dirty="0"/>
              <a:t>V501. A typo: the variable is compared with itself</a:t>
            </a:r>
            <a:endParaRPr lang="ru-RU" dirty="0"/>
          </a:p>
        </p:txBody>
      </p:sp>
      <p:sp>
        <p:nvSpPr>
          <p:cNvPr id="3" name="Content Placeholder 2"/>
          <p:cNvSpPr>
            <a:spLocks noGrp="1"/>
          </p:cNvSpPr>
          <p:nvPr>
            <p:ph idx="1"/>
          </p:nvPr>
        </p:nvSpPr>
        <p:spPr>
          <a:xfrm>
            <a:off x="838199" y="4873926"/>
            <a:ext cx="10515600" cy="1648094"/>
          </a:xfrm>
        </p:spPr>
        <p:txBody>
          <a:bodyPr rtlCol="0">
            <a:normAutofit fontScale="92500" lnSpcReduction="10000"/>
          </a:bodyPr>
          <a:lstStyle/>
          <a:p>
            <a:pPr rtl="0"/>
            <a:r>
              <a:rPr lang="en-US"/>
              <a:t>V501 There are identical sub-expressions to the left and to the right of the '&lt;' operator: m_len &lt; m_len segmentor.h 65</a:t>
            </a:r>
            <a:endParaRPr lang="ru-RU" dirty="0" smtClean="0"/>
          </a:p>
          <a:p>
            <a:pPr rtl="0"/>
            <a:r>
              <a:rPr lang="en-US"/>
              <a:t>It should be: m_len &lt; other.m_len</a:t>
            </a:r>
            <a:endParaRPr lang="ru-RU" dirty="0" smtClean="0"/>
          </a:p>
          <a:p>
            <a:pPr rtl="0"/>
            <a:r>
              <a:rPr lang="en-US"/>
              <a:t>Errors in total: 2</a:t>
            </a:r>
            <a:endParaRPr lang="ru-RU" dirty="0"/>
          </a:p>
        </p:txBody>
      </p:sp>
      <p:sp>
        <p:nvSpPr>
          <p:cNvPr id="4" name="Rectangle 3"/>
          <p:cNvSpPr/>
          <p:nvPr/>
        </p:nvSpPr>
        <p:spPr>
          <a:xfrm>
            <a:off x="838199" y="1454852"/>
            <a:ext cx="10772955" cy="3139321"/>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bool operator &lt;(</a:t>
            </a:r>
            <a:r>
              <a:rPr lang="en-US" sz="2200" dirty="0" err="1">
                <a:latin typeface="Courier New" panose="02070309020205020404" pitchFamily="49" charset="0"/>
                <a:cs typeface="Courier New" panose="02070309020205020404" pitchFamily="49" charset="0"/>
              </a:rPr>
              <a:t>const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TSegment</a:t>
            </a:r>
            <a:r>
              <a:rPr lang="en-US" sz="2200" dirty="0">
                <a:latin typeface="Courier New" panose="02070309020205020404" pitchFamily="49" charset="0"/>
                <a:cs typeface="Courier New" panose="02070309020205020404" pitchFamily="49" charset="0"/>
              </a:rPr>
              <a:t>&amp; other) </a:t>
            </a:r>
            <a:r>
              <a:rPr lang="en-US" sz="2200" dirty="0" err="1">
                <a:latin typeface="Courier New" panose="02070309020205020404" pitchFamily="49" charset="0"/>
                <a:cs typeface="Courier New" panose="02070309020205020404" pitchFamily="49" charset="0"/>
              </a:rPr>
              <a:t>const</a:t>
            </a:r>
            <a:r>
              <a:rPr lang="en-US" sz="2200" dirty="0">
                <a:latin typeface="Courier New" panose="02070309020205020404" pitchFamily="49" charset="0"/>
                <a:cs typeface="Courier New" panose="02070309020205020404" pitchFamily="49" charset="0"/>
              </a:rPr>
              <a:t> {</a:t>
            </a:r>
            <a:endParaRPr lang="ru-RU" sz="2200" dirty="0" smtClean="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  if (</a:t>
            </a:r>
            <a:r>
              <a:rPr lang="en-US" sz="2200" dirty="0" err="1">
                <a:latin typeface="Courier New" panose="02070309020205020404" pitchFamily="49" charset="0"/>
                <a:cs typeface="Courier New" panose="02070309020205020404" pitchFamily="49" charset="0"/>
              </a:rPr>
              <a:t>m_start</a:t>
            </a:r>
            <a:r>
              <a:rPr lang="en-US" sz="2200" dirty="0">
                <a:latin typeface="Courier New" panose="02070309020205020404" pitchFamily="49" charset="0"/>
                <a:cs typeface="Courier New" panose="02070309020205020404" pitchFamily="49" charset="0"/>
              </a:rPr>
              <a:t> &lt; </a:t>
            </a:r>
            <a:r>
              <a:rPr lang="en-US" sz="2200" dirty="0" err="1">
                <a:latin typeface="Courier New" panose="02070309020205020404" pitchFamily="49" charset="0"/>
                <a:cs typeface="Courier New" panose="02070309020205020404" pitchFamily="49" charset="0"/>
              </a:rPr>
              <a:t>other.m_start</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return true;</a:t>
            </a:r>
          </a:p>
          <a:p>
            <a:pPr rtl="0"/>
            <a:endParaRPr lang="ru-RU" sz="2200" dirty="0" smtClean="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  if (</a:t>
            </a:r>
            <a:r>
              <a:rPr lang="en-US" sz="2200" dirty="0" err="1">
                <a:latin typeface="Courier New" panose="02070309020205020404" pitchFamily="49" charset="0"/>
                <a:cs typeface="Courier New" panose="02070309020205020404" pitchFamily="49" charset="0"/>
              </a:rPr>
              <a:t>m_start</a:t>
            </a:r>
            <a:r>
              <a:rPr lang="en-US" sz="2200" dirty="0">
                <a:latin typeface="Courier New" panose="02070309020205020404" pitchFamily="49" charset="0"/>
                <a:cs typeface="Courier New" panose="02070309020205020404" pitchFamily="49" charset="0"/>
              </a:rPr>
              <a:t> == </a:t>
            </a:r>
            <a:r>
              <a:rPr lang="en-US" sz="2200" dirty="0" err="1">
                <a:latin typeface="Courier New" panose="02070309020205020404" pitchFamily="49" charset="0"/>
                <a:cs typeface="Courier New" panose="02070309020205020404" pitchFamily="49" charset="0"/>
              </a:rPr>
              <a:t>other.m_start</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return </a:t>
            </a:r>
            <a:r>
              <a:rPr lang="en-US" sz="2200" b="1" dirty="0" err="1">
                <a:solidFill>
                  <a:srgbClr val="FF0000"/>
                </a:solidFill>
                <a:latin typeface="Courier New" panose="02070309020205020404" pitchFamily="49" charset="0"/>
                <a:cs typeface="Courier New" panose="02070309020205020404" pitchFamily="49" charset="0"/>
              </a:rPr>
              <a:t>m_len</a:t>
            </a:r>
            <a:r>
              <a:rPr lang="en-US" sz="2200" b="1" dirty="0">
                <a:solidFill>
                  <a:srgbClr val="FF0000"/>
                </a:solidFill>
                <a:latin typeface="Courier New" panose="02070309020205020404" pitchFamily="49" charset="0"/>
                <a:cs typeface="Courier New" panose="02070309020205020404" pitchFamily="49" charset="0"/>
              </a:rPr>
              <a:t> &lt; </a:t>
            </a:r>
            <a:r>
              <a:rPr lang="en-US" sz="2200" b="1" dirty="0" err="1">
                <a:solidFill>
                  <a:srgbClr val="FF0000"/>
                </a:solidFill>
                <a:latin typeface="Courier New" panose="02070309020205020404" pitchFamily="49" charset="0"/>
                <a:cs typeface="Courier New" panose="02070309020205020404" pitchFamily="49" charset="0"/>
              </a:rPr>
              <a:t>m_len</a:t>
            </a:r>
            <a:r>
              <a:rPr lang="en-US" sz="2200" dirty="0">
                <a:latin typeface="Courier New" panose="02070309020205020404" pitchFamily="49" charset="0"/>
                <a:cs typeface="Courier New" panose="02070309020205020404" pitchFamily="49" charset="0"/>
              </a:rPr>
              <a:t>;</a:t>
            </a:r>
          </a:p>
          <a:p>
            <a:pPr rtl="0"/>
            <a:endParaRPr lang="ru-RU" sz="2200" dirty="0" smtClean="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  return false;</a:t>
            </a:r>
          </a:p>
          <a:p>
            <a:pPr rtl="0"/>
            <a:r>
              <a:rPr lang="en-US" sz="2200" dirty="0">
                <a:latin typeface="Courier New" panose="02070309020205020404" pitchFamily="49" charset="0"/>
                <a:cs typeface="Courier New" panose="02070309020205020404" pitchFamily="49" charset="0"/>
              </a:rPr>
              <a:t>}</a:t>
            </a:r>
            <a:endParaRPr lang="ru-RU"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4270541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rtlCol="0"/>
          <a:lstStyle/>
          <a:p>
            <a:pPr rtl="0"/>
            <a:r>
              <a:rPr lang="en-US"/>
              <a:t>V503. A typo: meaningless comparison</a:t>
            </a:r>
            <a:endParaRPr lang="ru-RU" dirty="0"/>
          </a:p>
        </p:txBody>
      </p:sp>
      <p:sp>
        <p:nvSpPr>
          <p:cNvPr id="4" name="Rectangle 3"/>
          <p:cNvSpPr/>
          <p:nvPr/>
        </p:nvSpPr>
        <p:spPr>
          <a:xfrm>
            <a:off x="838199" y="1454852"/>
            <a:ext cx="10772955" cy="1785104"/>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 int *</a:t>
            </a:r>
            <a:r>
              <a:rPr lang="en-US" sz="2200" b="1">
                <a:solidFill>
                  <a:srgbClr val="00B050"/>
                </a:solidFill>
                <a:latin typeface="Courier New" panose="02070309020205020404" pitchFamily="49" charset="0"/>
                <a:cs typeface="Courier New" panose="02070309020205020404" pitchFamily="49" charset="0"/>
              </a:rPr>
              <a:t>focus_unit</a:t>
            </a:r>
            <a:r>
              <a:rPr lang="en-US" sz="2200">
                <a:latin typeface="Courier New" panose="02070309020205020404" pitchFamily="49" charset="0"/>
                <a:cs typeface="Courier New" panose="02070309020205020404" pitchFamily="49" charset="0"/>
              </a:rPr>
              <a:t> = (int *)data;</a:t>
            </a:r>
          </a:p>
          <a:p>
            <a:pPr rtl="0"/>
            <a:r>
              <a:rPr lang="en-US" sz="2200">
                <a:latin typeface="Courier New" panose="02070309020205020404" pitchFamily="49" charset="0"/>
                <a:cs typeface="Courier New" panose="02070309020205020404" pitchFamily="49" charset="0"/>
              </a:rPr>
              <a:t>  if (focus_unit == NULL || </a:t>
            </a:r>
            <a:r>
              <a:rPr lang="en-US" sz="2200" b="1">
                <a:solidFill>
                  <a:srgbClr val="FF0000"/>
                </a:solidFill>
                <a:latin typeface="Courier New" panose="02070309020205020404" pitchFamily="49" charset="0"/>
                <a:cs typeface="Courier New" panose="02070309020205020404" pitchFamily="49" charset="0"/>
              </a:rPr>
              <a:t>focus_unit &lt; 0</a:t>
            </a:r>
            <a:r>
              <a:rPr lang="en-US" sz="2200">
                <a:latin typeface="Courier New" panose="02070309020205020404" pitchFamily="49" charset="0"/>
                <a:cs typeface="Courier New" panose="02070309020205020404" pitchFamily="49" charset="0"/>
              </a:rPr>
              <a:t>) {</a:t>
            </a:r>
          </a:p>
          <a:p>
            <a:pPr rtl="0"/>
            <a:r>
              <a:rPr lang="en-US" sz="2200">
                <a:latin typeface="Courier New" panose="02070309020205020404" pitchFamily="49" charset="0"/>
                <a:cs typeface="Courier New" panose="02070309020205020404" pitchFamily="49" charset="0"/>
              </a:rPr>
              <a:t>    _E("focus page is wrong");</a:t>
            </a:r>
          </a:p>
          <a:p>
            <a:pPr rtl="0"/>
            <a:r>
              <a:rPr lang="en-US" sz="2200">
                <a:latin typeface="Courier New" panose="02070309020205020404" pitchFamily="49" charset="0"/>
                <a:cs typeface="Courier New" panose="02070309020205020404" pitchFamily="49" charset="0"/>
              </a:rPr>
              <a:t>    return ;</a:t>
            </a:r>
          </a:p>
          <a:p>
            <a:pPr rtl="0"/>
            <a:r>
              <a:rPr lang="en-US" sz="2200">
                <a:latin typeface="Courier New" panose="02070309020205020404" pitchFamily="49" charset="0"/>
                <a:cs typeface="Courier New" panose="02070309020205020404" pitchFamily="49" charset="0"/>
              </a:rPr>
              <a:t>  }</a:t>
            </a:r>
            <a:endParaRPr lang="ru-RU" sz="2200" dirty="0">
              <a:latin typeface="Courier New" panose="02070309020205020404" pitchFamily="49" charset="0"/>
              <a:cs typeface="Courier New" panose="02070309020205020404" pitchFamily="49" charset="0"/>
            </a:endParaRPr>
          </a:p>
        </p:txBody>
      </p:sp>
      <p:sp>
        <p:nvSpPr>
          <p:cNvPr id="6" name="Content Placeholder 2"/>
          <p:cNvSpPr txBox="1">
            <a:spLocks/>
          </p:cNvSpPr>
          <p:nvPr/>
        </p:nvSpPr>
        <p:spPr>
          <a:xfrm>
            <a:off x="838199" y="4873926"/>
            <a:ext cx="10515600" cy="164809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a:t>V503 This is a nonsensical comparison: pointer &lt; 0. apps_view_circle_indicator.c 193</a:t>
            </a:r>
            <a:endParaRPr lang="ru-RU" dirty="0" smtClean="0"/>
          </a:p>
          <a:p>
            <a:pPr rtl="0"/>
            <a:r>
              <a:rPr lang="en-US"/>
              <a:t>Should be: *focus_unit &lt; 0</a:t>
            </a:r>
            <a:endParaRPr lang="ru-RU" dirty="0" smtClean="0"/>
          </a:p>
          <a:p>
            <a:pPr rtl="0"/>
            <a:r>
              <a:rPr lang="en-US"/>
              <a:t>Errors in total: 2</a:t>
            </a:r>
            <a:endParaRPr lang="ru-RU" dirty="0"/>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4072127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rtlCol="0">
            <a:normAutofit/>
          </a:bodyPr>
          <a:lstStyle/>
          <a:p>
            <a:pPr rtl="0"/>
            <a:r>
              <a:rPr lang="en-US"/>
              <a:t>V507. A non-existing buffer being used </a:t>
            </a:r>
            <a:endParaRPr lang="ru-RU" dirty="0"/>
          </a:p>
        </p:txBody>
      </p:sp>
      <p:sp>
        <p:nvSpPr>
          <p:cNvPr id="4" name="Rectangle 3"/>
          <p:cNvSpPr/>
          <p:nvPr/>
        </p:nvSpPr>
        <p:spPr>
          <a:xfrm>
            <a:off x="838199" y="1454852"/>
            <a:ext cx="10772955" cy="3816429"/>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void extract_input_aacdec_m4a_test(</a:t>
            </a:r>
            <a:endParaRPr lang="ru-RU" sz="2200" dirty="0" smtClean="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 unsigned char **</a:t>
            </a:r>
            <a:r>
              <a:rPr lang="en-US" sz="2200" b="1">
                <a:solidFill>
                  <a:srgbClr val="00B050"/>
                </a:solidFill>
                <a:latin typeface="Courier New" panose="02070309020205020404" pitchFamily="49" charset="0"/>
                <a:cs typeface="Courier New" panose="02070309020205020404" pitchFamily="49" charset="0"/>
              </a:rPr>
              <a:t>data</a:t>
            </a:r>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  unsigned char </a:t>
            </a:r>
            <a:r>
              <a:rPr lang="en-US" sz="2200" b="1">
                <a:solidFill>
                  <a:srgbClr val="00B050"/>
                </a:solidFill>
                <a:latin typeface="Courier New" panose="02070309020205020404" pitchFamily="49" charset="0"/>
                <a:cs typeface="Courier New" panose="02070309020205020404" pitchFamily="49" charset="0"/>
              </a:rPr>
              <a:t>buffer</a:t>
            </a:r>
            <a:r>
              <a:rPr lang="en-US" sz="2200">
                <a:latin typeface="Courier New" panose="02070309020205020404" pitchFamily="49" charset="0"/>
                <a:cs typeface="Courier New" panose="02070309020205020404" pitchFamily="49" charset="0"/>
              </a:rPr>
              <a:t>[100000];</a:t>
            </a:r>
          </a:p>
          <a:p>
            <a:pPr rtl="0"/>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DONE:</a:t>
            </a:r>
          </a:p>
          <a:p>
            <a:pPr rtl="0"/>
            <a:r>
              <a:rPr lang="en-US" sz="2200">
                <a:latin typeface="Courier New" panose="02070309020205020404" pitchFamily="49" charset="0"/>
                <a:cs typeface="Courier New" panose="02070309020205020404" pitchFamily="49" charset="0"/>
              </a:rPr>
              <a:t>  </a:t>
            </a:r>
            <a:r>
              <a:rPr lang="en-US" sz="2200" b="1">
                <a:solidFill>
                  <a:srgbClr val="FF0000"/>
                </a:solidFill>
                <a:latin typeface="Courier New" panose="02070309020205020404" pitchFamily="49" charset="0"/>
                <a:cs typeface="Courier New" panose="02070309020205020404" pitchFamily="49" charset="0"/>
              </a:rPr>
              <a:t>*data = buffer;</a:t>
            </a:r>
          </a:p>
          <a:p>
            <a:pPr rtl="0"/>
            <a:r>
              <a:rPr lang="en-US" sz="2200">
                <a:latin typeface="Courier New" panose="02070309020205020404" pitchFamily="49" charset="0"/>
                <a:cs typeface="Courier New" panose="02070309020205020404" pitchFamily="49" charset="0"/>
              </a:rPr>
              <a:t>  *have_frame = TRUE;</a:t>
            </a:r>
          </a:p>
          <a:p>
            <a:pPr rtl="0"/>
            <a:r>
              <a:rPr lang="en-US" sz="2200">
                <a:latin typeface="Courier New" panose="02070309020205020404" pitchFamily="49" charset="0"/>
                <a:cs typeface="Courier New" panose="02070309020205020404" pitchFamily="49" charset="0"/>
              </a:rPr>
              <a:t>  if (read_size &gt;= offset) *size = offset;</a:t>
            </a:r>
          </a:p>
          <a:p>
            <a:pPr rtl="0"/>
            <a:r>
              <a:rPr lang="en-US" sz="2200">
                <a:latin typeface="Courier New" panose="02070309020205020404" pitchFamily="49" charset="0"/>
                <a:cs typeface="Courier New" panose="02070309020205020404" pitchFamily="49" charset="0"/>
              </a:rPr>
              <a:t>  else *size = read_size;</a:t>
            </a:r>
          </a:p>
          <a:p>
            <a:pPr rtl="0"/>
            <a:r>
              <a:rPr lang="en-US" sz="2200">
                <a:latin typeface="Courier New" panose="02070309020205020404" pitchFamily="49" charset="0"/>
                <a:cs typeface="Courier New" panose="02070309020205020404" pitchFamily="49" charset="0"/>
              </a:rPr>
              <a:t>}</a:t>
            </a:r>
          </a:p>
        </p:txBody>
      </p:sp>
      <p:sp>
        <p:nvSpPr>
          <p:cNvPr id="6" name="Content Placeholder 2"/>
          <p:cNvSpPr txBox="1">
            <a:spLocks/>
          </p:cNvSpPr>
          <p:nvPr/>
        </p:nvSpPr>
        <p:spPr>
          <a:xfrm>
            <a:off x="838199" y="5400570"/>
            <a:ext cx="10515600" cy="14574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a:t>V507 Pointer to local array 'buffer' is stored outside the scope of this array. Such a pointer will become invalid. media_codec_test.c 793</a:t>
            </a:r>
            <a:endParaRPr lang="ru-RU" dirty="0" smtClean="0"/>
          </a:p>
          <a:p>
            <a:pPr rtl="0"/>
            <a:r>
              <a:rPr lang="en-US"/>
              <a:t>Errors in total: 1</a:t>
            </a:r>
            <a:endParaRPr lang="ru-RU" dirty="0"/>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424816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955182"/>
          </a:xfrm>
        </p:spPr>
        <p:txBody>
          <a:bodyPr rtlCol="0">
            <a:normAutofit/>
          </a:bodyPr>
          <a:lstStyle/>
          <a:p>
            <a:pPr rtl="0"/>
            <a:r>
              <a:rPr lang="en-US"/>
              <a:t>V512. Incorrect work with the buffer: more elements are processed than it is necessary</a:t>
            </a:r>
            <a:endParaRPr lang="ru-RU" dirty="0"/>
          </a:p>
        </p:txBody>
      </p:sp>
      <p:sp>
        <p:nvSpPr>
          <p:cNvPr id="4" name="Rectangle 3"/>
          <p:cNvSpPr/>
          <p:nvPr/>
        </p:nvSpPr>
        <p:spPr>
          <a:xfrm>
            <a:off x="838199" y="2032816"/>
            <a:ext cx="10772955" cy="2800767"/>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typedef int gint;</a:t>
            </a:r>
          </a:p>
          <a:p>
            <a:pPr rtl="0"/>
            <a:r>
              <a:rPr lang="en-US" sz="2200">
                <a:latin typeface="Courier New" panose="02070309020205020404" pitchFamily="49" charset="0"/>
                <a:cs typeface="Courier New" panose="02070309020205020404" pitchFamily="49" charset="0"/>
              </a:rPr>
              <a:t>typedef gint gboolean;</a:t>
            </a: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#define BT_REQUEST_ID_RANGE_MAX 245</a:t>
            </a:r>
            <a:endParaRPr lang="en-US" sz="2200" dirty="0">
              <a:latin typeface="Courier New" panose="02070309020205020404" pitchFamily="49" charset="0"/>
              <a:cs typeface="Courier New" panose="02070309020205020404" pitchFamily="49" charset="0"/>
            </a:endParaRP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static gboolean req_id_used[BT_REQUEST_ID_RANGE_MAX];</a:t>
            </a: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memset(req_id_used, 0x00, </a:t>
            </a:r>
            <a:r>
              <a:rPr lang="en-US" sz="2200" b="1">
                <a:solidFill>
                  <a:srgbClr val="FF0000"/>
                </a:solidFill>
                <a:latin typeface="Courier New" panose="02070309020205020404" pitchFamily="49" charset="0"/>
                <a:cs typeface="Courier New" panose="02070309020205020404" pitchFamily="49" charset="0"/>
              </a:rPr>
              <a:t>BT_REQUEST_ID_RANGE_MAX</a:t>
            </a:r>
            <a:r>
              <a:rPr lang="en-US" sz="220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6" name="Content Placeholder 2"/>
          <p:cNvSpPr txBox="1">
            <a:spLocks/>
          </p:cNvSpPr>
          <p:nvPr/>
        </p:nvSpPr>
        <p:spPr>
          <a:xfrm>
            <a:off x="838199" y="5089583"/>
            <a:ext cx="10515600" cy="17684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a:t>V512 A call of the 'memset' function will lead to underflow of the buffer 'req_id_used'. bt-service-util.c</a:t>
            </a:r>
            <a:endParaRPr lang="en-US" dirty="0" smtClean="0"/>
          </a:p>
          <a:p>
            <a:pPr rtl="0"/>
            <a:r>
              <a:rPr lang="en-US"/>
              <a:t>Should be: sizeof(req_id_used)</a:t>
            </a:r>
            <a:endParaRPr lang="ru-RU" dirty="0" smtClean="0"/>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800716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2053087"/>
          </a:xfrm>
        </p:spPr>
        <p:txBody>
          <a:bodyPr rtlCol="0">
            <a:normAutofit/>
          </a:bodyPr>
          <a:lstStyle/>
          <a:p>
            <a:pPr rtl="0"/>
            <a:r>
              <a:rPr lang="en-US"/>
              <a:t>V512. Incorrect work with the buffer: potential buffer index out of bounds</a:t>
            </a:r>
            <a:endParaRPr lang="ru-RU" dirty="0"/>
          </a:p>
        </p:txBody>
      </p:sp>
      <p:sp>
        <p:nvSpPr>
          <p:cNvPr id="6" name="Content Placeholder 2"/>
          <p:cNvSpPr txBox="1">
            <a:spLocks/>
          </p:cNvSpPr>
          <p:nvPr/>
        </p:nvSpPr>
        <p:spPr>
          <a:xfrm>
            <a:off x="838199" y="4891177"/>
            <a:ext cx="10515600" cy="19668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a:t>V512 A call of the 'memset' function will lead to underflow of the buffer 'req_id_used'. bt-service-util.c</a:t>
            </a:r>
            <a:endParaRPr lang="en-US" dirty="0" smtClean="0"/>
          </a:p>
          <a:p>
            <a:pPr rtl="0"/>
            <a:r>
              <a:rPr lang="en-US"/>
              <a:t>Should be: sizeof(buf) - strlen(buf)</a:t>
            </a:r>
            <a:endParaRPr lang="ru-RU" dirty="0" smtClean="0"/>
          </a:p>
        </p:txBody>
      </p:sp>
      <p:sp>
        <p:nvSpPr>
          <p:cNvPr id="5" name="Rectangle 4"/>
          <p:cNvSpPr/>
          <p:nvPr/>
        </p:nvSpPr>
        <p:spPr>
          <a:xfrm>
            <a:off x="838199" y="1955182"/>
            <a:ext cx="10772955" cy="2462213"/>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char buf[256] = "\0";</a:t>
            </a:r>
          </a:p>
          <a:p>
            <a:pPr rtl="0"/>
            <a:r>
              <a:rPr lang="en-US" sz="220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snprintf(buf, sizeof(buf), "%s, %s,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name, _("IDS_BR_BODY_IMAGE_T_TTS"));</a:t>
            </a:r>
          </a:p>
          <a:p>
            <a:pPr rtl="0"/>
            <a:r>
              <a:rPr lang="en-US" sz="220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snprintf(buf + strlen(buf), </a:t>
            </a:r>
            <a:r>
              <a:rPr lang="en-US" sz="2200" b="1">
                <a:solidFill>
                  <a:srgbClr val="FF0000"/>
                </a:solidFill>
                <a:latin typeface="Courier New" panose="02070309020205020404" pitchFamily="49" charset="0"/>
                <a:cs typeface="Courier New" panose="02070309020205020404" pitchFamily="49" charset="0"/>
              </a:rPr>
              <a:t>sizeof(buf)</a:t>
            </a:r>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         "%s, ", _("IDS_ACCS_BODY_SELECTED_TTS"));</a:t>
            </a:r>
          </a:p>
        </p:txBody>
      </p:sp>
      <p:sp>
        <p:nvSpPr>
          <p:cNvPr id="7"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172381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85336"/>
          </a:xfrm>
        </p:spPr>
        <p:txBody>
          <a:bodyPr rtlCol="0">
            <a:normAutofit fontScale="90000"/>
          </a:bodyPr>
          <a:lstStyle/>
          <a:p>
            <a:pPr rtl="0"/>
            <a:r>
              <a:rPr lang="en-US"/>
              <a:t>V512. Incorrect work with the buffer: potential buffer index out of bounds</a:t>
            </a:r>
            <a:endParaRPr lang="ru-RU" dirty="0"/>
          </a:p>
        </p:txBody>
      </p:sp>
      <p:sp>
        <p:nvSpPr>
          <p:cNvPr id="5" name="Rectangle 4"/>
          <p:cNvSpPr/>
          <p:nvPr/>
        </p:nvSpPr>
        <p:spPr>
          <a:xfrm>
            <a:off x="189781" y="1337094"/>
            <a:ext cx="11913079" cy="4832092"/>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#define BT_ADDRESS_STRING_SIZE </a:t>
            </a:r>
            <a:r>
              <a:rPr lang="en-US" sz="2200" b="1">
                <a:solidFill>
                  <a:srgbClr val="FF0000"/>
                </a:solidFill>
                <a:latin typeface="Courier New" panose="02070309020205020404" pitchFamily="49" charset="0"/>
                <a:cs typeface="Courier New" panose="02070309020205020404" pitchFamily="49" charset="0"/>
              </a:rPr>
              <a:t>18</a:t>
            </a:r>
            <a:endParaRPr lang="en-US" sz="2200" b="1" dirty="0">
              <a:solidFill>
                <a:srgbClr val="FF0000"/>
              </a:solidFill>
              <a:latin typeface="Courier New" panose="02070309020205020404" pitchFamily="49" charset="0"/>
              <a:cs typeface="Courier New" panose="02070309020205020404" pitchFamily="49" charset="0"/>
            </a:endParaRP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typedef struct { unsigned char addr[</a:t>
            </a:r>
            <a:r>
              <a:rPr lang="en-US" sz="2200" b="1">
                <a:solidFill>
                  <a:srgbClr val="FF0000"/>
                </a:solidFill>
                <a:latin typeface="Courier New" panose="02070309020205020404" pitchFamily="49" charset="0"/>
                <a:cs typeface="Courier New" panose="02070309020205020404" pitchFamily="49" charset="0"/>
              </a:rPr>
              <a:t>6</a:t>
            </a:r>
            <a:r>
              <a:rPr lang="en-US" sz="2200">
                <a:latin typeface="Courier New" panose="02070309020205020404" pitchFamily="49" charset="0"/>
                <a:cs typeface="Courier New" panose="02070309020205020404" pitchFamily="49" charset="0"/>
              </a:rPr>
              <a:t>]; } bluetooth_device_address_t;</a:t>
            </a: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typedef struct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int count;</a:t>
            </a:r>
          </a:p>
          <a:p>
            <a:pPr rtl="0"/>
            <a:r>
              <a:rPr lang="en-US" sz="2200">
                <a:latin typeface="Courier New" panose="02070309020205020404" pitchFamily="49" charset="0"/>
                <a:cs typeface="Courier New" panose="02070309020205020404" pitchFamily="49" charset="0"/>
              </a:rPr>
              <a:t> bluetooth_device_address_t addresses[20];</a:t>
            </a:r>
          </a:p>
          <a:p>
            <a:pPr rtl="0"/>
            <a:r>
              <a:rPr lang="en-US" sz="2200">
                <a:latin typeface="Courier New" panose="02070309020205020404" pitchFamily="49" charset="0"/>
                <a:cs typeface="Courier New" panose="02070309020205020404" pitchFamily="49" charset="0"/>
              </a:rPr>
              <a:t>} bt_dpm_device_list_t;</a:t>
            </a: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bt_dpm_device_list_t device_list;</a:t>
            </a:r>
          </a:p>
          <a:p>
            <a:pPr rtl="0"/>
            <a:r>
              <a:rPr lang="en-US" sz="2200">
                <a:latin typeface="Courier New" panose="02070309020205020404" pitchFamily="49" charset="0"/>
                <a:cs typeface="Courier New" panose="02070309020205020404" pitchFamily="49" charset="0"/>
              </a:rPr>
              <a:t>for (; list; list = list-&gt;next, i++)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memset(device_list.addresses[i].</a:t>
            </a:r>
            <a:r>
              <a:rPr lang="en-US" sz="2200" b="1">
                <a:solidFill>
                  <a:srgbClr val="FF0000"/>
                </a:solidFill>
                <a:latin typeface="Courier New" panose="02070309020205020404" pitchFamily="49" charset="0"/>
                <a:cs typeface="Courier New" panose="02070309020205020404" pitchFamily="49" charset="0"/>
              </a:rPr>
              <a:t>addr</a:t>
            </a:r>
            <a:r>
              <a:rPr lang="en-US" sz="2200">
                <a:latin typeface="Courier New" panose="02070309020205020404" pitchFamily="49" charset="0"/>
                <a:cs typeface="Courier New" panose="02070309020205020404" pitchFamily="49" charset="0"/>
              </a:rPr>
              <a:t>, 0, </a:t>
            </a:r>
            <a:r>
              <a:rPr lang="en-US" sz="2200" b="1">
                <a:solidFill>
                  <a:srgbClr val="FF0000"/>
                </a:solidFill>
                <a:latin typeface="Courier New" panose="02070309020205020404" pitchFamily="49" charset="0"/>
                <a:cs typeface="Courier New" panose="02070309020205020404" pitchFamily="49" charset="0"/>
              </a:rPr>
              <a:t>BT_ADDRESS_STRING_SIZE</a:t>
            </a:r>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a:t>
            </a:r>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112432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85336"/>
          </a:xfrm>
        </p:spPr>
        <p:txBody>
          <a:bodyPr rtlCol="0">
            <a:normAutofit/>
          </a:bodyPr>
          <a:lstStyle/>
          <a:p>
            <a:pPr rtl="0"/>
            <a:r>
              <a:rPr lang="en-US"/>
              <a:t>V512. Incorrect work with the buffer</a:t>
            </a:r>
            <a:endParaRPr lang="ru-RU" dirty="0"/>
          </a:p>
        </p:txBody>
      </p:sp>
      <p:sp>
        <p:nvSpPr>
          <p:cNvPr id="4" name="Content Placeholder 2"/>
          <p:cNvSpPr txBox="1">
            <a:spLocks/>
          </p:cNvSpPr>
          <p:nvPr/>
        </p:nvSpPr>
        <p:spPr>
          <a:xfrm>
            <a:off x="838199" y="2018581"/>
            <a:ext cx="10515600" cy="37093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dirty="0"/>
              <a:t>The error, described in the previous </a:t>
            </a:r>
            <a:r>
              <a:rPr lang="en-US" dirty="0" smtClean="0"/>
              <a:t>slide, </a:t>
            </a:r>
            <a:r>
              <a:rPr lang="en-US" dirty="0"/>
              <a:t>is detected thanks to the warning: V512 A call of the '</a:t>
            </a:r>
            <a:r>
              <a:rPr lang="en-US" dirty="0" err="1"/>
              <a:t>memset</a:t>
            </a:r>
            <a:r>
              <a:rPr lang="en-US" dirty="0"/>
              <a:t>' function will lead to overflow of the buffer '</a:t>
            </a:r>
            <a:r>
              <a:rPr lang="en-US" dirty="0" err="1"/>
              <a:t>device_list.addresses</a:t>
            </a:r>
            <a:r>
              <a:rPr lang="en-US" dirty="0"/>
              <a:t>[</a:t>
            </a:r>
            <a:r>
              <a:rPr lang="en-US" dirty="0" err="1"/>
              <a:t>i</a:t>
            </a:r>
            <a:r>
              <a:rPr lang="en-US" dirty="0"/>
              <a:t>].</a:t>
            </a:r>
            <a:r>
              <a:rPr lang="en-US" dirty="0" err="1"/>
              <a:t>addr</a:t>
            </a:r>
            <a:r>
              <a:rPr lang="en-US" dirty="0"/>
              <a:t>'. </a:t>
            </a:r>
            <a:r>
              <a:rPr lang="en-US" dirty="0" err="1"/>
              <a:t>bt</a:t>
            </a:r>
            <a:r>
              <a:rPr lang="en-US" dirty="0"/>
              <a:t>-service-</a:t>
            </a:r>
            <a:r>
              <a:rPr lang="en-US" dirty="0" err="1"/>
              <a:t>dpm.c</a:t>
            </a:r>
            <a:r>
              <a:rPr lang="en-US" dirty="0"/>
              <a:t> 226</a:t>
            </a:r>
          </a:p>
          <a:p>
            <a:pPr rtl="0"/>
            <a:endParaRPr lang="ru-RU" dirty="0" smtClean="0"/>
          </a:p>
          <a:p>
            <a:pPr rtl="0"/>
            <a:r>
              <a:rPr lang="en-US" dirty="0"/>
              <a:t>Errors in total: 7</a:t>
            </a:r>
            <a:endParaRPr lang="ru-RU" dirty="0" smtClean="0"/>
          </a:p>
        </p:txBody>
      </p:sp>
      <p:sp>
        <p:nvSpPr>
          <p:cNvPr id="6"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653943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21766"/>
          </a:xfrm>
        </p:spPr>
        <p:txBody>
          <a:bodyPr rtlCol="0">
            <a:normAutofit/>
          </a:bodyPr>
          <a:lstStyle/>
          <a:p>
            <a:pPr rtl="0"/>
            <a:r>
              <a:rPr lang="en-US"/>
              <a:t>V517. A logic error in the sequences if .. else .. if</a:t>
            </a:r>
            <a:endParaRPr lang="ru-RU" dirty="0"/>
          </a:p>
        </p:txBody>
      </p:sp>
      <p:sp>
        <p:nvSpPr>
          <p:cNvPr id="6" name="Content Placeholder 2"/>
          <p:cNvSpPr txBox="1">
            <a:spLocks/>
          </p:cNvSpPr>
          <p:nvPr/>
        </p:nvSpPr>
        <p:spPr>
          <a:xfrm>
            <a:off x="838199" y="4891177"/>
            <a:ext cx="10515600" cy="19668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a:t>V517 The use of 'if (A) {...} else if (A) {...}' pattern was detected. There is a probability of logical error presence. Check lines: 144, 146. voice_setting_language.c 144</a:t>
            </a:r>
            <a:endParaRPr lang="ru-RU" dirty="0" smtClean="0"/>
          </a:p>
          <a:p>
            <a:pPr rtl="0"/>
            <a:r>
              <a:rPr lang="en-US"/>
              <a:t>Errors in total: 4</a:t>
            </a:r>
            <a:endParaRPr lang="ru-RU" dirty="0"/>
          </a:p>
          <a:p>
            <a:pPr rtl="0"/>
            <a:endParaRPr lang="en-US" dirty="0" smtClean="0"/>
          </a:p>
        </p:txBody>
      </p:sp>
      <p:sp>
        <p:nvSpPr>
          <p:cNvPr id="5" name="Rectangle 4"/>
          <p:cNvSpPr/>
          <p:nvPr/>
        </p:nvSpPr>
        <p:spPr>
          <a:xfrm>
            <a:off x="838199" y="1532488"/>
            <a:ext cx="10772955" cy="3016210"/>
          </a:xfrm>
          <a:prstGeom prst="rect">
            <a:avLst/>
          </a:prstGeom>
        </p:spPr>
        <p:txBody>
          <a:bodyPr wrap="square" rtlCol="0">
            <a:spAutoFit/>
          </a:bodyPr>
          <a:lstStyle/>
          <a:p>
            <a:pPr rtl="0"/>
            <a:r>
              <a:rPr lang="en-US" sz="1600">
                <a:latin typeface="Courier New" panose="02070309020205020404" pitchFamily="49" charset="0"/>
                <a:cs typeface="Courier New" panose="02070309020205020404" pitchFamily="49" charset="0"/>
              </a:rPr>
              <a:t>#define LANG_ES_MX "\x45\x73\x70\x61\xC3\xB1\x6f\x6c\x20\x28\" \</a:t>
            </a:r>
            <a:endParaRPr lang="en-US" sz="1600" dirty="0">
              <a:latin typeface="Courier New" panose="02070309020205020404" pitchFamily="49" charset="0"/>
              <a:cs typeface="Courier New" panose="02070309020205020404" pitchFamily="49" charset="0"/>
            </a:endParaRPr>
          </a:p>
          <a:p>
            <a:pPr rtl="0"/>
            <a:r>
              <a:rPr lang="en-US" sz="1600">
                <a:latin typeface="Courier New" panose="02070309020205020404" pitchFamily="49" charset="0"/>
                <a:cs typeface="Courier New" panose="02070309020205020404" pitchFamily="49" charset="0"/>
              </a:rPr>
              <a:t> "x45\x73\x74\x61\x64\x6f\x73\x20\x55\x6e\x69\x64\x6f\x73\x29"</a:t>
            </a:r>
          </a:p>
          <a:p>
            <a:pPr rtl="0"/>
            <a:endParaRPr lang="en-US" sz="1600" dirty="0">
              <a:latin typeface="Courier New" panose="02070309020205020404" pitchFamily="49" charset="0"/>
              <a:cs typeface="Courier New" panose="02070309020205020404" pitchFamily="49" charset="0"/>
            </a:endParaRPr>
          </a:p>
          <a:p>
            <a:pPr rtl="0"/>
            <a:r>
              <a:rPr lang="en-US" sz="1600">
                <a:latin typeface="Courier New" panose="02070309020205020404" pitchFamily="49" charset="0"/>
                <a:cs typeface="Courier New" panose="02070309020205020404" pitchFamily="49" charset="0"/>
              </a:rPr>
              <a:t>#define LANG_ES_US "\x45\x73\x70\x61\xC3\xB1\x6f\x6c\x20\x28\" \</a:t>
            </a:r>
            <a:endParaRPr lang="en-US" sz="1600" dirty="0">
              <a:latin typeface="Courier New" panose="02070309020205020404" pitchFamily="49" charset="0"/>
              <a:cs typeface="Courier New" panose="02070309020205020404" pitchFamily="49" charset="0"/>
            </a:endParaRPr>
          </a:p>
          <a:p>
            <a:pPr rtl="0"/>
            <a:r>
              <a:rPr lang="en-US" sz="1600">
                <a:latin typeface="Courier New" panose="02070309020205020404" pitchFamily="49" charset="0"/>
                <a:cs typeface="Courier New" panose="02070309020205020404" pitchFamily="49" charset="0"/>
              </a:rPr>
              <a:t> "x45\x73\x74\x61\x64\x6f\x73\x20\x55\x6e\x69\x64\x6f\x73\x29"</a:t>
            </a: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else if (!strcmp(LANG_PT_PT, lang))  {return "pt_PT"; }</a:t>
            </a:r>
            <a:endParaRPr lang="en-US" sz="2200" dirty="0" smtClean="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else if (!strcmp(</a:t>
            </a:r>
            <a:r>
              <a:rPr lang="en-US" sz="2200" b="1">
                <a:solidFill>
                  <a:srgbClr val="FF0000"/>
                </a:solidFill>
                <a:latin typeface="Courier New" panose="02070309020205020404" pitchFamily="49" charset="0"/>
                <a:cs typeface="Courier New" panose="02070309020205020404" pitchFamily="49" charset="0"/>
              </a:rPr>
              <a:t>LANG_ES_MX</a:t>
            </a:r>
            <a:r>
              <a:rPr lang="en-US" sz="2200">
                <a:latin typeface="Courier New" panose="02070309020205020404" pitchFamily="49" charset="0"/>
                <a:cs typeface="Courier New" panose="02070309020205020404" pitchFamily="49" charset="0"/>
              </a:rPr>
              <a:t>, lang))  { return "es_MX"; }</a:t>
            </a:r>
            <a:endParaRPr lang="en-US" sz="2200" dirty="0" smtClean="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else if (!strcmp(</a:t>
            </a:r>
            <a:r>
              <a:rPr lang="en-US" sz="2200" b="1">
                <a:solidFill>
                  <a:srgbClr val="FF0000"/>
                </a:solidFill>
                <a:latin typeface="Courier New" panose="02070309020205020404" pitchFamily="49" charset="0"/>
                <a:cs typeface="Courier New" panose="02070309020205020404" pitchFamily="49" charset="0"/>
              </a:rPr>
              <a:t>LANG_ES_US</a:t>
            </a:r>
            <a:r>
              <a:rPr lang="en-US" sz="2200">
                <a:latin typeface="Courier New" panose="02070309020205020404" pitchFamily="49" charset="0"/>
                <a:cs typeface="Courier New" panose="02070309020205020404" pitchFamily="49" charset="0"/>
              </a:rPr>
              <a:t>, lang))  { return "es_US"; }</a:t>
            </a:r>
            <a:endParaRPr lang="en-US" sz="2200" dirty="0" smtClean="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else if (!strcmp(LANG_EL_GR, lang))  { return "el_GR"; }</a:t>
            </a:r>
            <a:endParaRPr lang="en-US" sz="2200" dirty="0">
              <a:latin typeface="Courier New" panose="02070309020205020404" pitchFamily="49" charset="0"/>
              <a:cs typeface="Courier New" panose="02070309020205020404" pitchFamily="49" charset="0"/>
            </a:endParaRPr>
          </a:p>
        </p:txBody>
      </p:sp>
      <p:sp>
        <p:nvSpPr>
          <p:cNvPr id="4" name="Arc 3"/>
          <p:cNvSpPr/>
          <p:nvPr/>
        </p:nvSpPr>
        <p:spPr>
          <a:xfrm rot="2853537">
            <a:off x="8065107" y="1637259"/>
            <a:ext cx="1126385" cy="1081878"/>
          </a:xfrm>
          <a:prstGeom prst="arc">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ru-RU"/>
          </a:p>
        </p:txBody>
      </p:sp>
      <p:sp>
        <p:nvSpPr>
          <p:cNvPr id="7" name="TextBox 6"/>
          <p:cNvSpPr txBox="1"/>
          <p:nvPr/>
        </p:nvSpPr>
        <p:spPr>
          <a:xfrm>
            <a:off x="9288510" y="1993532"/>
            <a:ext cx="2615941" cy="400110"/>
          </a:xfrm>
          <a:prstGeom prst="rect">
            <a:avLst/>
          </a:prstGeom>
          <a:noFill/>
        </p:spPr>
        <p:txBody>
          <a:bodyPr wrap="square" rtlCol="0">
            <a:spAutoFit/>
          </a:bodyPr>
          <a:lstStyle/>
          <a:p>
            <a:pPr rtl="0"/>
            <a:r>
              <a:rPr lang="en-US" sz="2000" b="1">
                <a:solidFill>
                  <a:schemeClr val="accent1">
                    <a:lumMod val="50000"/>
                  </a:schemeClr>
                </a:solidFill>
              </a:rPr>
              <a:t>Similar strings</a:t>
            </a:r>
            <a:endParaRPr lang="ru-RU" sz="2000" b="1" dirty="0">
              <a:solidFill>
                <a:schemeClr val="accent1">
                  <a:lumMod val="50000"/>
                </a:schemeClr>
              </a:solidFill>
            </a:endParaRPr>
          </a:p>
        </p:txBody>
      </p:sp>
      <p:sp>
        <p:nvSpPr>
          <p:cNvPr id="10"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2072365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02589"/>
          </a:xfrm>
        </p:spPr>
        <p:txBody>
          <a:bodyPr rtlCol="0"/>
          <a:lstStyle/>
          <a:p>
            <a:pPr rtl="0"/>
            <a:r>
              <a:rPr lang="en-US"/>
              <a:t>V519. Repeated assignment (error in the logic of the program)</a:t>
            </a:r>
            <a:endParaRPr lang="ru-RU" dirty="0"/>
          </a:p>
        </p:txBody>
      </p:sp>
      <p:sp>
        <p:nvSpPr>
          <p:cNvPr id="6" name="Content Placeholder 2"/>
          <p:cNvSpPr txBox="1">
            <a:spLocks/>
          </p:cNvSpPr>
          <p:nvPr/>
        </p:nvSpPr>
        <p:spPr>
          <a:xfrm>
            <a:off x="838199" y="3077417"/>
            <a:ext cx="10515600" cy="19668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a:t>V519 The '_focused_ic' variable is assigned values twice successively. Perhaps this is a mistake. Check lines: 1260, 1261. wayland_panel_agent_module.cpp 1261</a:t>
            </a:r>
            <a:endParaRPr lang="en-US" dirty="0" smtClean="0"/>
          </a:p>
          <a:p>
            <a:pPr rtl="0"/>
            <a:r>
              <a:rPr lang="en-US"/>
              <a:t>Perhaps, this is an incorrect “swap” and it should be:</a:t>
            </a:r>
          </a:p>
          <a:p>
            <a:pPr rtl="0"/>
            <a:endParaRPr lang="ru-RU" dirty="0" smtClean="0"/>
          </a:p>
        </p:txBody>
      </p:sp>
      <p:sp>
        <p:nvSpPr>
          <p:cNvPr id="7" name="Rectangle 6"/>
          <p:cNvSpPr/>
          <p:nvPr/>
        </p:nvSpPr>
        <p:spPr>
          <a:xfrm>
            <a:off x="838199" y="1636005"/>
            <a:ext cx="10772955" cy="1107996"/>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WSCContextISF* old_focused = _focused_ic;</a:t>
            </a:r>
          </a:p>
          <a:p>
            <a:pPr rtl="0"/>
            <a:r>
              <a:rPr lang="en-US" sz="2200" b="1">
                <a:solidFill>
                  <a:srgbClr val="002060"/>
                </a:solidFill>
                <a:latin typeface="Courier New" panose="02070309020205020404" pitchFamily="49" charset="0"/>
                <a:cs typeface="Courier New" panose="02070309020205020404" pitchFamily="49" charset="0"/>
              </a:rPr>
              <a:t>_focused_ic</a:t>
            </a:r>
            <a:r>
              <a:rPr lang="en-US" sz="2200">
                <a:latin typeface="Courier New" panose="02070309020205020404" pitchFamily="49" charset="0"/>
                <a:cs typeface="Courier New" panose="02070309020205020404" pitchFamily="49" charset="0"/>
              </a:rPr>
              <a:t> = context_scim;</a:t>
            </a:r>
          </a:p>
          <a:p>
            <a:pPr rtl="0"/>
            <a:r>
              <a:rPr lang="en-US" sz="2200" b="1">
                <a:solidFill>
                  <a:srgbClr val="FF0000"/>
                </a:solidFill>
                <a:latin typeface="Courier New" panose="02070309020205020404" pitchFamily="49" charset="0"/>
                <a:cs typeface="Courier New" panose="02070309020205020404" pitchFamily="49" charset="0"/>
              </a:rPr>
              <a:t>_focused_ic</a:t>
            </a:r>
            <a:r>
              <a:rPr lang="en-US" sz="2200">
                <a:latin typeface="Courier New" panose="02070309020205020404" pitchFamily="49" charset="0"/>
                <a:cs typeface="Courier New" panose="02070309020205020404" pitchFamily="49" charset="0"/>
              </a:rPr>
              <a:t> = old_focused;</a:t>
            </a:r>
          </a:p>
        </p:txBody>
      </p:sp>
      <p:sp>
        <p:nvSpPr>
          <p:cNvPr id="9" name="Rectangle 8"/>
          <p:cNvSpPr/>
          <p:nvPr/>
        </p:nvSpPr>
        <p:spPr>
          <a:xfrm>
            <a:off x="838199" y="5129704"/>
            <a:ext cx="10772955" cy="1107996"/>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WSCContextISF* old_focused = _focused_ic;</a:t>
            </a:r>
          </a:p>
          <a:p>
            <a:pPr rtl="0"/>
            <a:r>
              <a:rPr lang="en-US" sz="2200">
                <a:latin typeface="Courier New" panose="02070309020205020404" pitchFamily="49" charset="0"/>
                <a:cs typeface="Courier New" panose="02070309020205020404" pitchFamily="49" charset="0"/>
              </a:rPr>
              <a:t>_focused_ic = context_scim;</a:t>
            </a:r>
          </a:p>
          <a:p>
            <a:pPr rtl="0"/>
            <a:r>
              <a:rPr lang="en-US" sz="2200">
                <a:latin typeface="Courier New" panose="02070309020205020404" pitchFamily="49" charset="0"/>
                <a:cs typeface="Courier New" panose="02070309020205020404" pitchFamily="49" charset="0"/>
              </a:rPr>
              <a:t>context_scim = old_focused;</a:t>
            </a:r>
          </a:p>
        </p:txBody>
      </p:sp>
      <p:sp>
        <p:nvSpPr>
          <p:cNvPr id="8"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289783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02589"/>
          </a:xfrm>
        </p:spPr>
        <p:txBody>
          <a:bodyPr rtlCol="0"/>
          <a:lstStyle/>
          <a:p>
            <a:pPr rtl="0"/>
            <a:r>
              <a:rPr lang="en-US" dirty="0"/>
              <a:t>V519. Repeated assignment (a typo)</a:t>
            </a:r>
            <a:endParaRPr lang="ru-RU" dirty="0"/>
          </a:p>
        </p:txBody>
      </p:sp>
      <p:sp>
        <p:nvSpPr>
          <p:cNvPr id="7" name="Rectangle 6"/>
          <p:cNvSpPr/>
          <p:nvPr/>
        </p:nvSpPr>
        <p:spPr>
          <a:xfrm>
            <a:off x="838199" y="1302589"/>
            <a:ext cx="10772955" cy="3477875"/>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Elm_Genlist_Item_Class *ttc = elm_genlist_item_class_new();</a:t>
            </a:r>
          </a:p>
          <a:p>
            <a:pPr rtl="0"/>
            <a:r>
              <a:rPr lang="en-US" sz="2200">
                <a:latin typeface="Courier New" panose="02070309020205020404" pitchFamily="49" charset="0"/>
                <a:cs typeface="Courier New" panose="02070309020205020404" pitchFamily="49" charset="0"/>
              </a:rPr>
              <a:t>Elm_Genlist_Item_Class *mtc = elm_genlist_item_class_new();</a:t>
            </a: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ttc-&gt;item_style = "title";</a:t>
            </a:r>
          </a:p>
          <a:p>
            <a:pPr rtl="0"/>
            <a:r>
              <a:rPr lang="en-US" sz="2200">
                <a:latin typeface="Courier New" panose="02070309020205020404" pitchFamily="49" charset="0"/>
                <a:cs typeface="Courier New" panose="02070309020205020404" pitchFamily="49" charset="0"/>
              </a:rPr>
              <a:t>ttc-&gt;func.text_get = gl_title_text_get_cb;</a:t>
            </a:r>
          </a:p>
          <a:p>
            <a:pPr rtl="0"/>
            <a:r>
              <a:rPr lang="en-US" sz="2200" b="1">
                <a:solidFill>
                  <a:srgbClr val="002060"/>
                </a:solidFill>
                <a:latin typeface="Courier New" panose="02070309020205020404" pitchFamily="49" charset="0"/>
                <a:cs typeface="Courier New" panose="02070309020205020404" pitchFamily="49" charset="0"/>
              </a:rPr>
              <a:t>ttc-&gt;func.del = gl_del_cb;</a:t>
            </a: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mtc-&gt;item_style = "multiline";</a:t>
            </a:r>
          </a:p>
          <a:p>
            <a:pPr rtl="0"/>
            <a:r>
              <a:rPr lang="en-US" sz="2200">
                <a:latin typeface="Courier New" panose="02070309020205020404" pitchFamily="49" charset="0"/>
                <a:cs typeface="Courier New" panose="02070309020205020404" pitchFamily="49" charset="0"/>
              </a:rPr>
              <a:t>mtc-&gt;func.text_get = gl_multi_text_get_cb;</a:t>
            </a:r>
          </a:p>
          <a:p>
            <a:pPr rtl="0"/>
            <a:r>
              <a:rPr lang="en-US" sz="2200" b="1">
                <a:solidFill>
                  <a:srgbClr val="FF0000"/>
                </a:solidFill>
                <a:latin typeface="Courier New" panose="02070309020205020404" pitchFamily="49" charset="0"/>
                <a:cs typeface="Courier New" panose="02070309020205020404" pitchFamily="49" charset="0"/>
              </a:rPr>
              <a:t>ttc</a:t>
            </a:r>
            <a:r>
              <a:rPr lang="en-US" sz="2200" b="1">
                <a:solidFill>
                  <a:srgbClr val="002060"/>
                </a:solidFill>
                <a:latin typeface="Courier New" panose="02070309020205020404" pitchFamily="49" charset="0"/>
                <a:cs typeface="Courier New" panose="02070309020205020404" pitchFamily="49" charset="0"/>
              </a:rPr>
              <a:t>-&gt;func.del = gl_del_cb;</a:t>
            </a:r>
            <a:endParaRPr lang="en-US" sz="2200" b="1" dirty="0">
              <a:solidFill>
                <a:srgbClr val="002060"/>
              </a:solidFill>
              <a:latin typeface="Courier New" panose="02070309020205020404" pitchFamily="49" charset="0"/>
              <a:cs typeface="Courier New" panose="02070309020205020404" pitchFamily="49" charset="0"/>
            </a:endParaRPr>
          </a:p>
        </p:txBody>
      </p:sp>
      <p:sp>
        <p:nvSpPr>
          <p:cNvPr id="5" name="Content Placeholder 2"/>
          <p:cNvSpPr txBox="1">
            <a:spLocks/>
          </p:cNvSpPr>
          <p:nvPr/>
        </p:nvSpPr>
        <p:spPr>
          <a:xfrm>
            <a:off x="838199" y="5218980"/>
            <a:ext cx="10515600" cy="14406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a:t>V519 The 'ttc-&gt;func.del' variable is assigned values twice successively. Perhaps this is a mistake. Check lines: 409, 416. privacy_package_list_view.c 416</a:t>
            </a:r>
            <a:endParaRPr lang="en-US" dirty="0" smtClean="0"/>
          </a:p>
        </p:txBody>
      </p:sp>
      <p:sp>
        <p:nvSpPr>
          <p:cNvPr id="6"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997951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Tizen</a:t>
            </a:r>
            <a:endParaRPr lang="ru-RU" dirty="0"/>
          </a:p>
        </p:txBody>
      </p:sp>
      <p:sp>
        <p:nvSpPr>
          <p:cNvPr id="3" name="Content Placeholder 2"/>
          <p:cNvSpPr>
            <a:spLocks noGrp="1"/>
          </p:cNvSpPr>
          <p:nvPr>
            <p:ph idx="1"/>
          </p:nvPr>
        </p:nvSpPr>
        <p:spPr>
          <a:xfrm>
            <a:off x="838200" y="1747989"/>
            <a:ext cx="10515600" cy="4351338"/>
          </a:xfrm>
        </p:spPr>
        <p:txBody>
          <a:bodyPr rtlCol="0"/>
          <a:lstStyle/>
          <a:p>
            <a:pPr rtl="0"/>
            <a:r>
              <a:rPr lang="en-US" dirty="0"/>
              <a:t>Open operating system based of the Linux kernel.</a:t>
            </a:r>
            <a:endParaRPr lang="ru-RU" dirty="0"/>
          </a:p>
          <a:p>
            <a:pPr rtl="0"/>
            <a:r>
              <a:rPr lang="en-US" dirty="0"/>
              <a:t>Samsung company cares about the quality, reliability and safety of the code. In particular</a:t>
            </a:r>
            <a:r>
              <a:rPr lang="en-US" dirty="0" smtClean="0"/>
              <a:t>:</a:t>
            </a:r>
          </a:p>
          <a:p>
            <a:pPr lvl="1" rtl="0"/>
            <a:r>
              <a:rPr lang="en-US" dirty="0" smtClean="0"/>
              <a:t>Samsung company uses </a:t>
            </a:r>
            <a:r>
              <a:rPr lang="en-US" dirty="0" err="1" smtClean="0"/>
              <a:t>Svace</a:t>
            </a:r>
            <a:r>
              <a:rPr lang="en-US" dirty="0" smtClean="0"/>
              <a:t> static code analyzer, developed by Institute for System Programming of the Russian Academy of Sciences (ISP RAS).</a:t>
            </a:r>
          </a:p>
          <a:p>
            <a:pPr lvl="1" rtl="0"/>
            <a:r>
              <a:rPr lang="en-US" dirty="0" smtClean="0"/>
              <a:t>This </a:t>
            </a:r>
            <a:r>
              <a:rPr lang="en-US" dirty="0"/>
              <a:t>is the first and the only mobile operational system in Russia, certified in the Federal Service for Technical and Export Control (FSTEC) – noted a representative from Samsung.</a:t>
            </a:r>
            <a:endParaRPr lang="ru-RU" dirty="0" smtClean="0"/>
          </a:p>
          <a:p>
            <a:pPr rtl="0"/>
            <a:endParaRPr lang="ru-R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69903"/>
            <a:ext cx="3273814" cy="1488097"/>
          </a:xfrm>
          <a:prstGeom prst="rect">
            <a:avLst/>
          </a:prstGeom>
        </p:spPr>
      </p:pic>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3"/>
              </a:rPr>
              <a:t>viva64.com</a:t>
            </a:r>
            <a:endParaRPr lang="en-US" dirty="0"/>
          </a:p>
        </p:txBody>
      </p:sp>
    </p:spTree>
    <p:extLst>
      <p:ext uri="{BB962C8B-B14F-4D97-AF65-F5344CB8AC3E}">
        <p14:creationId xmlns:p14="http://schemas.microsoft.com/office/powerpoint/2010/main" val="3438164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02589"/>
          </a:xfrm>
        </p:spPr>
        <p:txBody>
          <a:bodyPr rtlCol="0"/>
          <a:lstStyle/>
          <a:p>
            <a:r>
              <a:rPr lang="en-US" dirty="0"/>
              <a:t>V519. </a:t>
            </a:r>
            <a:r>
              <a:rPr lang="en-US" dirty="0" smtClean="0"/>
              <a:t>Repeated assignments (unaccounted)</a:t>
            </a:r>
            <a:endParaRPr lang="ru-RU" dirty="0"/>
          </a:p>
        </p:txBody>
      </p:sp>
      <p:sp>
        <p:nvSpPr>
          <p:cNvPr id="5" name="Content Placeholder 2"/>
          <p:cNvSpPr txBox="1">
            <a:spLocks/>
          </p:cNvSpPr>
          <p:nvPr/>
        </p:nvSpPr>
        <p:spPr>
          <a:xfrm>
            <a:off x="838199" y="1708029"/>
            <a:ext cx="10515600" cy="46755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dirty="0"/>
              <a:t>I noticed 11 errors.</a:t>
            </a:r>
          </a:p>
          <a:p>
            <a:pPr rtl="0"/>
            <a:r>
              <a:rPr lang="en-US" dirty="0"/>
              <a:t>However, I ignored a large number of cases when </a:t>
            </a:r>
            <a:r>
              <a:rPr lang="en-US" dirty="0" smtClean="0"/>
              <a:t>a </a:t>
            </a:r>
            <a:r>
              <a:rPr lang="en-US" dirty="0"/>
              <a:t>status is </a:t>
            </a:r>
            <a:r>
              <a:rPr lang="en-US" dirty="0" smtClean="0"/>
              <a:t>overwritten in the code like this:</a:t>
            </a:r>
            <a:r>
              <a:rPr lang="ru-RU" dirty="0" smtClean="0"/>
              <a:t/>
            </a:r>
            <a:br>
              <a:rPr lang="ru-RU" dirty="0" smtClean="0"/>
            </a:br>
            <a:r>
              <a:rPr lang="en-US" dirty="0">
                <a:latin typeface="Courier New" panose="02070309020205020404" pitchFamily="49" charset="0"/>
                <a:cs typeface="Courier New" panose="02070309020205020404" pitchFamily="49" charset="0"/>
              </a:rPr>
              <a:t>status = Foo(1);</a:t>
            </a:r>
            <a:r>
              <a:rPr lang="en-US" dirty="0" smtClean="0">
                <a:latin typeface="Courier New" panose="02070309020205020404" pitchFamily="49" charset="0"/>
                <a:cs typeface="Courier New" panose="02070309020205020404" pitchFamily="49" charset="0"/>
              </a:rPr>
              <a:t/>
            </a:r>
            <a:br>
              <a:rPr lang="en-US" dirty="0" smtClean="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status = Foo(2);</a:t>
            </a:r>
            <a:r>
              <a:rPr lang="en-US" dirty="0" smtClean="0">
                <a:latin typeface="Courier New" panose="02070309020205020404" pitchFamily="49" charset="0"/>
                <a:cs typeface="Courier New" panose="02070309020205020404" pitchFamily="49" charset="0"/>
              </a:rPr>
              <a:t/>
            </a:r>
            <a:br>
              <a:rPr lang="en-US" dirty="0" smtClean="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status = Foo(3);</a:t>
            </a:r>
          </a:p>
          <a:p>
            <a:pPr rtl="0"/>
            <a:r>
              <a:rPr lang="en-US" dirty="0"/>
              <a:t>If we take such cases into account, there will be much </a:t>
            </a:r>
            <a:r>
              <a:rPr lang="en-US" dirty="0" smtClean="0"/>
              <a:t>more errors.</a:t>
            </a:r>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4238909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rtlCol="0"/>
          <a:lstStyle/>
          <a:p>
            <a:pPr rtl="0"/>
            <a:r>
              <a:rPr lang="en-US" dirty="0"/>
              <a:t>V522. There is no check of </a:t>
            </a:r>
            <a:r>
              <a:rPr lang="en-US" dirty="0" smtClean="0"/>
              <a:t>a </a:t>
            </a:r>
            <a:r>
              <a:rPr lang="en-US" dirty="0"/>
              <a:t>pointer</a:t>
            </a:r>
            <a:endParaRPr lang="ru-RU" dirty="0"/>
          </a:p>
        </p:txBody>
      </p:sp>
      <p:sp>
        <p:nvSpPr>
          <p:cNvPr id="3" name="Content Placeholder 2"/>
          <p:cNvSpPr>
            <a:spLocks noGrp="1"/>
          </p:cNvSpPr>
          <p:nvPr>
            <p:ph idx="1"/>
          </p:nvPr>
        </p:nvSpPr>
        <p:spPr>
          <a:xfrm>
            <a:off x="838200" y="1256280"/>
            <a:ext cx="10515600" cy="5308421"/>
          </a:xfrm>
        </p:spPr>
        <p:txBody>
          <a:bodyPr rtlCol="0">
            <a:normAutofit lnSpcReduction="10000"/>
          </a:bodyPr>
          <a:lstStyle/>
          <a:p>
            <a:pPr rtl="0"/>
            <a:r>
              <a:rPr lang="en-US" dirty="0" smtClean="0"/>
              <a:t>A pointer </a:t>
            </a:r>
            <a:r>
              <a:rPr lang="en-US" dirty="0"/>
              <a:t>is dereferenced </a:t>
            </a:r>
            <a:r>
              <a:rPr lang="en-US" dirty="0" smtClean="0"/>
              <a:t>without a preliminary </a:t>
            </a:r>
            <a:r>
              <a:rPr lang="en-US" dirty="0"/>
              <a:t>check.</a:t>
            </a:r>
          </a:p>
          <a:p>
            <a:pPr rtl="0"/>
            <a:r>
              <a:rPr lang="en-US" dirty="0"/>
              <a:t>At the same </a:t>
            </a:r>
            <a:r>
              <a:rPr lang="en-US" dirty="0" smtClean="0"/>
              <a:t>time, </a:t>
            </a:r>
            <a:r>
              <a:rPr lang="en-US" dirty="0"/>
              <a:t>a pointer can be null, as it is obtained </a:t>
            </a:r>
            <a:r>
              <a:rPr lang="en-US" dirty="0" smtClean="0"/>
              <a:t>in </a:t>
            </a:r>
            <a:r>
              <a:rPr lang="en-US" dirty="0"/>
              <a:t>one of the </a:t>
            </a:r>
            <a:r>
              <a:rPr lang="en-US" dirty="0" smtClean="0"/>
              <a:t>following ways:</a:t>
            </a:r>
            <a:endParaRPr lang="en-US" dirty="0"/>
          </a:p>
          <a:p>
            <a:pPr lvl="1" rtl="0"/>
            <a:r>
              <a:rPr lang="en-US" dirty="0">
                <a:latin typeface="Courier New" panose="02070309020205020404" pitchFamily="49" charset="0"/>
                <a:cs typeface="Courier New" panose="02070309020205020404" pitchFamily="49" charset="0"/>
              </a:rPr>
              <a:t>p = (type)</a:t>
            </a:r>
            <a:r>
              <a:rPr lang="en-US" dirty="0" err="1">
                <a:latin typeface="Courier New" panose="02070309020205020404" pitchFamily="49" charset="0"/>
                <a:cs typeface="Courier New" panose="02070309020205020404" pitchFamily="49" charset="0"/>
              </a:rPr>
              <a:t>malloc</a:t>
            </a:r>
            <a:r>
              <a:rPr lang="en-US" dirty="0">
                <a:latin typeface="Courier New" panose="02070309020205020404" pitchFamily="49" charset="0"/>
                <a:cs typeface="Courier New" panose="02070309020205020404" pitchFamily="49" charset="0"/>
              </a:rPr>
              <a:t>(n);</a:t>
            </a:r>
          </a:p>
          <a:p>
            <a:pPr lvl="1" rtl="0"/>
            <a:r>
              <a:rPr lang="en-US" dirty="0">
                <a:latin typeface="Courier New" panose="02070309020205020404" pitchFamily="49" charset="0"/>
                <a:cs typeface="Courier New" panose="02070309020205020404" pitchFamily="49" charset="0"/>
              </a:rPr>
              <a:t>p = </a:t>
            </a:r>
            <a:r>
              <a:rPr lang="en-US" dirty="0" err="1">
                <a:latin typeface="Courier New" panose="02070309020205020404" pitchFamily="49" charset="0"/>
                <a:cs typeface="Courier New" panose="02070309020205020404" pitchFamily="49" charset="0"/>
              </a:rPr>
              <a:t>strdup</a:t>
            </a:r>
            <a:r>
              <a:rPr lang="en-US" dirty="0">
                <a:latin typeface="Courier New" panose="02070309020205020404" pitchFamily="49" charset="0"/>
                <a:cs typeface="Courier New" panose="02070309020205020404" pitchFamily="49" charset="0"/>
              </a:rPr>
              <a:t>(s);</a:t>
            </a:r>
          </a:p>
          <a:p>
            <a:pPr lvl="1" rtl="0"/>
            <a:r>
              <a:rPr lang="en-US" dirty="0">
                <a:latin typeface="Courier New" panose="02070309020205020404" pitchFamily="49" charset="0"/>
                <a:cs typeface="Courier New" panose="02070309020205020404" pitchFamily="49" charset="0"/>
              </a:rPr>
              <a:t>p = </a:t>
            </a:r>
            <a:r>
              <a:rPr lang="en-US" dirty="0" err="1">
                <a:latin typeface="Courier New" panose="02070309020205020404" pitchFamily="49" charset="0"/>
                <a:cs typeface="Courier New" panose="02070309020205020404" pitchFamily="49" charset="0"/>
              </a:rPr>
              <a:t>dynamic_cast</a:t>
            </a:r>
            <a:r>
              <a:rPr lang="en-US" dirty="0">
                <a:latin typeface="Courier New" panose="02070309020205020404" pitchFamily="49" charset="0"/>
                <a:cs typeface="Courier New" panose="02070309020205020404" pitchFamily="49" charset="0"/>
              </a:rPr>
              <a:t>&lt;type&gt;(q);</a:t>
            </a:r>
          </a:p>
          <a:p>
            <a:pPr lvl="1" rtl="0"/>
            <a:r>
              <a:rPr lang="en-US" dirty="0">
                <a:latin typeface="Courier New" panose="02070309020205020404" pitchFamily="49" charset="0"/>
                <a:cs typeface="Courier New" panose="02070309020205020404" pitchFamily="49" charset="0"/>
              </a:rPr>
              <a:t>p = </a:t>
            </a:r>
            <a:r>
              <a:rPr lang="en-US" dirty="0" err="1">
                <a:latin typeface="Courier New" panose="02070309020205020404" pitchFamily="49" charset="0"/>
                <a:cs typeface="Courier New" panose="02070309020205020404" pitchFamily="49" charset="0"/>
              </a:rPr>
              <a:t>strstr</a:t>
            </a:r>
            <a:r>
              <a:rPr lang="en-US" dirty="0">
                <a:latin typeface="Courier New" panose="02070309020205020404" pitchFamily="49" charset="0"/>
                <a:cs typeface="Courier New" panose="02070309020205020404" pitchFamily="49" charset="0"/>
              </a:rPr>
              <a:t>(s, "qwerty");</a:t>
            </a:r>
          </a:p>
          <a:p>
            <a:pPr lvl="1" rtl="0"/>
            <a:r>
              <a:rPr lang="en-US" dirty="0"/>
              <a:t>and so on.</a:t>
            </a:r>
            <a:endParaRPr lang="en-US" dirty="0" smtClean="0"/>
          </a:p>
          <a:p>
            <a:pPr rtl="0"/>
            <a:r>
              <a:rPr lang="en-US" dirty="0"/>
              <a:t>Note. </a:t>
            </a:r>
            <a:r>
              <a:rPr lang="en-US" dirty="0" smtClean="0"/>
              <a:t>In </a:t>
            </a:r>
            <a:r>
              <a:rPr lang="en-US" dirty="0"/>
              <a:t>many </a:t>
            </a:r>
            <a:r>
              <a:rPr lang="en-US" dirty="0" smtClean="0"/>
              <a:t>other places in the code, </a:t>
            </a:r>
            <a:r>
              <a:rPr lang="en-US" dirty="0"/>
              <a:t>the memory after </a:t>
            </a:r>
            <a:r>
              <a:rPr lang="en-US" dirty="0" err="1"/>
              <a:t>malloc</a:t>
            </a:r>
            <a:r>
              <a:rPr lang="en-US" dirty="0"/>
              <a:t>/</a:t>
            </a:r>
            <a:r>
              <a:rPr lang="en-US" dirty="0" err="1"/>
              <a:t>realloc</a:t>
            </a:r>
            <a:r>
              <a:rPr lang="en-US" dirty="0"/>
              <a:t>/... is </a:t>
            </a:r>
            <a:r>
              <a:rPr lang="en-US" dirty="0" smtClean="0"/>
              <a:t>checked. Therefore, it is highly likely that in these </a:t>
            </a:r>
            <a:r>
              <a:rPr lang="en-US" dirty="0"/>
              <a:t>detected fragments the check is forgotten and the code should be fixed.</a:t>
            </a:r>
          </a:p>
          <a:p>
            <a:pPr rtl="0"/>
            <a:r>
              <a:rPr lang="en-US" dirty="0"/>
              <a:t>Errors in total: 73</a:t>
            </a:r>
            <a:endParaRPr lang="ru-RU"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748008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lstStyle/>
          <a:p>
            <a:pPr rtl="0"/>
            <a:r>
              <a:rPr lang="en-US"/>
              <a:t>V522. The pointer can be null (malloc)</a:t>
            </a:r>
            <a:endParaRPr lang="ru-RU" dirty="0"/>
          </a:p>
        </p:txBody>
      </p:sp>
      <p:sp>
        <p:nvSpPr>
          <p:cNvPr id="3" name="Content Placeholder 2"/>
          <p:cNvSpPr>
            <a:spLocks noGrp="1"/>
          </p:cNvSpPr>
          <p:nvPr>
            <p:ph idx="1"/>
          </p:nvPr>
        </p:nvSpPr>
        <p:spPr>
          <a:xfrm>
            <a:off x="776376" y="4289292"/>
            <a:ext cx="10515600" cy="1648094"/>
          </a:xfrm>
        </p:spPr>
        <p:txBody>
          <a:bodyPr rtlCol="0">
            <a:normAutofit/>
          </a:bodyPr>
          <a:lstStyle/>
          <a:p>
            <a:pPr rtl="0"/>
            <a:r>
              <a:rPr lang="en-US" dirty="0"/>
              <a:t>V522 There might be dereferencing of a potential null pointer '</a:t>
            </a:r>
            <a:r>
              <a:rPr lang="en-US" dirty="0" err="1"/>
              <a:t>msg</a:t>
            </a:r>
            <a:r>
              <a:rPr lang="en-US" dirty="0"/>
              <a:t>'. QuickAccess.cpp 743</a:t>
            </a:r>
            <a:endParaRPr lang="ru-RU" dirty="0" smtClean="0"/>
          </a:p>
        </p:txBody>
      </p:sp>
      <p:sp>
        <p:nvSpPr>
          <p:cNvPr id="4" name="Rectangle 3"/>
          <p:cNvSpPr/>
          <p:nvPr/>
        </p:nvSpPr>
        <p:spPr>
          <a:xfrm>
            <a:off x="405441" y="1549849"/>
            <a:ext cx="11257471" cy="2462213"/>
          </a:xfrm>
          <a:prstGeom prst="rect">
            <a:avLst/>
          </a:prstGeom>
        </p:spPr>
        <p:txBody>
          <a:bodyPr wrap="square" rtlCol="0">
            <a:spAutoFit/>
          </a:bodyPr>
          <a:lstStyle/>
          <a:p>
            <a:pPr rtl="0"/>
            <a:r>
              <a:rPr lang="en-US" sz="2200" dirty="0" err="1">
                <a:latin typeface="Courier New" panose="02070309020205020404" pitchFamily="49" charset="0"/>
                <a:cs typeface="Courier New" panose="02070309020205020404" pitchFamily="49" charset="0"/>
              </a:rPr>
              <a:t>Edje_Message_Int_Set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msg</a:t>
            </a:r>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Edje_Message_Int_Set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malloc</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sizeof</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msg</a:t>
            </a:r>
            <a:r>
              <a:rPr lang="en-US" sz="2200" dirty="0">
                <a:latin typeface="Courier New" panose="02070309020205020404" pitchFamily="49" charset="0"/>
                <a:cs typeface="Courier New" panose="02070309020205020404" pitchFamily="49" charset="0"/>
              </a:rPr>
              <a:t>) + 3 * </a:t>
            </a:r>
            <a:r>
              <a:rPr lang="en-US" sz="2200" dirty="0" err="1">
                <a:latin typeface="Courier New" panose="02070309020205020404" pitchFamily="49" charset="0"/>
                <a:cs typeface="Courier New" panose="02070309020205020404" pitchFamily="49" charset="0"/>
              </a:rPr>
              <a:t>sizeof</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a:t>
            </a:r>
          </a:p>
          <a:p>
            <a:pPr rtl="0"/>
            <a:r>
              <a:rPr lang="en-US" sz="2200" dirty="0" err="1">
                <a:latin typeface="Courier New" panose="02070309020205020404" pitchFamily="49" charset="0"/>
                <a:cs typeface="Courier New" panose="02070309020205020404" pitchFamily="49" charset="0"/>
              </a:rPr>
              <a:t>msg</a:t>
            </a:r>
            <a:r>
              <a:rPr lang="en-US" sz="2200" dirty="0">
                <a:latin typeface="Courier New" panose="02070309020205020404" pitchFamily="49" charset="0"/>
                <a:cs typeface="Courier New" panose="02070309020205020404" pitchFamily="49" charset="0"/>
              </a:rPr>
              <a:t>-&gt;count = 4;</a:t>
            </a:r>
          </a:p>
          <a:p>
            <a:pPr rtl="0"/>
            <a:r>
              <a:rPr lang="en-US" sz="2200" dirty="0" err="1">
                <a:latin typeface="Courier New" panose="02070309020205020404" pitchFamily="49" charset="0"/>
                <a:cs typeface="Courier New" panose="02070309020205020404" pitchFamily="49" charset="0"/>
              </a:rPr>
              <a:t>msg</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val</a:t>
            </a:r>
            <a:r>
              <a:rPr lang="en-US" sz="2200" dirty="0">
                <a:latin typeface="Courier New" panose="02070309020205020404" pitchFamily="49" charset="0"/>
                <a:cs typeface="Courier New" panose="02070309020205020404" pitchFamily="49" charset="0"/>
              </a:rPr>
              <a:t>[0] = r;</a:t>
            </a:r>
          </a:p>
          <a:p>
            <a:pPr rtl="0"/>
            <a:r>
              <a:rPr lang="en-US" sz="2200" dirty="0" err="1">
                <a:latin typeface="Courier New" panose="02070309020205020404" pitchFamily="49" charset="0"/>
                <a:cs typeface="Courier New" panose="02070309020205020404" pitchFamily="49" charset="0"/>
              </a:rPr>
              <a:t>msg</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val</a:t>
            </a:r>
            <a:r>
              <a:rPr lang="en-US" sz="2200" dirty="0">
                <a:latin typeface="Courier New" panose="02070309020205020404" pitchFamily="49" charset="0"/>
                <a:cs typeface="Courier New" panose="02070309020205020404" pitchFamily="49" charset="0"/>
              </a:rPr>
              <a:t>[1] = g;</a:t>
            </a:r>
          </a:p>
          <a:p>
            <a:pPr rtl="0"/>
            <a:r>
              <a:rPr lang="en-US" sz="2200" dirty="0" err="1">
                <a:latin typeface="Courier New" panose="02070309020205020404" pitchFamily="49" charset="0"/>
                <a:cs typeface="Courier New" panose="02070309020205020404" pitchFamily="49" charset="0"/>
              </a:rPr>
              <a:t>msg</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val</a:t>
            </a:r>
            <a:r>
              <a:rPr lang="en-US" sz="2200" dirty="0">
                <a:latin typeface="Courier New" panose="02070309020205020404" pitchFamily="49" charset="0"/>
                <a:cs typeface="Courier New" panose="02070309020205020404" pitchFamily="49" charset="0"/>
              </a:rPr>
              <a:t>[2] = b;</a:t>
            </a:r>
          </a:p>
          <a:p>
            <a:pPr rtl="0"/>
            <a:r>
              <a:rPr lang="en-US" sz="2200" dirty="0" err="1">
                <a:latin typeface="Courier New" panose="02070309020205020404" pitchFamily="49" charset="0"/>
                <a:cs typeface="Courier New" panose="02070309020205020404" pitchFamily="49" charset="0"/>
              </a:rPr>
              <a:t>msg</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val</a:t>
            </a:r>
            <a:r>
              <a:rPr lang="en-US" sz="2200" dirty="0">
                <a:latin typeface="Courier New" panose="02070309020205020404" pitchFamily="49" charset="0"/>
                <a:cs typeface="Courier New" panose="02070309020205020404" pitchFamily="49" charset="0"/>
              </a:rPr>
              <a:t>[3] = a;</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903103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lstStyle/>
          <a:p>
            <a:pPr rtl="0"/>
            <a:r>
              <a:rPr lang="en-US"/>
              <a:t>V522. The pointer can be null (dynamic_cast)</a:t>
            </a:r>
            <a:endParaRPr lang="ru-RU" dirty="0"/>
          </a:p>
        </p:txBody>
      </p:sp>
      <p:sp>
        <p:nvSpPr>
          <p:cNvPr id="3" name="Content Placeholder 2"/>
          <p:cNvSpPr>
            <a:spLocks noGrp="1"/>
          </p:cNvSpPr>
          <p:nvPr>
            <p:ph idx="1"/>
          </p:nvPr>
        </p:nvSpPr>
        <p:spPr>
          <a:xfrm>
            <a:off x="776376" y="3694069"/>
            <a:ext cx="10515600" cy="2516950"/>
          </a:xfrm>
        </p:spPr>
        <p:txBody>
          <a:bodyPr rtlCol="0">
            <a:normAutofit/>
          </a:bodyPr>
          <a:lstStyle/>
          <a:p>
            <a:pPr rtl="0"/>
            <a:r>
              <a:rPr lang="en-US" dirty="0"/>
              <a:t>V522 There might be dereferencing of a potential null pointer '</a:t>
            </a:r>
            <a:r>
              <a:rPr lang="en-US" dirty="0" err="1"/>
              <a:t>inputHandle</a:t>
            </a:r>
            <a:r>
              <a:rPr lang="en-US" dirty="0"/>
              <a:t>'. cpp_audio_io.cpp 928</a:t>
            </a:r>
          </a:p>
          <a:p>
            <a:pPr rtl="0"/>
            <a:r>
              <a:rPr lang="en-US" dirty="0" smtClean="0"/>
              <a:t>A strange </a:t>
            </a:r>
            <a:r>
              <a:rPr lang="en-US" dirty="0"/>
              <a:t>code. If we are sure that this is </a:t>
            </a:r>
            <a:r>
              <a:rPr lang="en-US" dirty="0" err="1"/>
              <a:t>CAudioInput</a:t>
            </a:r>
            <a:r>
              <a:rPr lang="en-US" dirty="0"/>
              <a:t>, then we should use </a:t>
            </a:r>
            <a:r>
              <a:rPr lang="en-US" dirty="0" err="1"/>
              <a:t>static_cast</a:t>
            </a:r>
            <a:r>
              <a:rPr lang="en-US" dirty="0"/>
              <a:t>. And if you are not sure, we need a check. The assert macro won’t help in the release version.</a:t>
            </a:r>
          </a:p>
        </p:txBody>
      </p:sp>
      <p:sp>
        <p:nvSpPr>
          <p:cNvPr id="4" name="Rectangle 3"/>
          <p:cNvSpPr/>
          <p:nvPr/>
        </p:nvSpPr>
        <p:spPr>
          <a:xfrm>
            <a:off x="776376" y="1661993"/>
            <a:ext cx="10515600" cy="1446550"/>
          </a:xfrm>
          <a:prstGeom prst="rect">
            <a:avLst/>
          </a:prstGeom>
        </p:spPr>
        <p:txBody>
          <a:bodyPr wrap="square" rtlCol="0">
            <a:spAutoFit/>
          </a:bodyPr>
          <a:lstStyle/>
          <a:p>
            <a:pPr rtl="0"/>
            <a:r>
              <a:rPr lang="en-US" sz="2200" dirty="0" err="1">
                <a:latin typeface="Courier New" panose="02070309020205020404" pitchFamily="49" charset="0"/>
                <a:cs typeface="Courier New" panose="02070309020205020404" pitchFamily="49" charset="0"/>
              </a:rPr>
              <a:t>CAudioInput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inputHandle</a:t>
            </a:r>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a:t>
            </a:r>
            <a:r>
              <a:rPr lang="en-US" sz="2200" b="1" dirty="0" err="1">
                <a:solidFill>
                  <a:srgbClr val="00B050"/>
                </a:solidFill>
                <a:latin typeface="Courier New" panose="02070309020205020404" pitchFamily="49" charset="0"/>
                <a:cs typeface="Courier New" panose="02070309020205020404" pitchFamily="49" charset="0"/>
              </a:rPr>
              <a:t>dynamic_cast</a:t>
            </a:r>
            <a:r>
              <a:rPr lang="en-US" sz="2200" dirty="0">
                <a:latin typeface="Courier New" panose="02070309020205020404" pitchFamily="49" charset="0"/>
                <a:cs typeface="Courier New" panose="02070309020205020404" pitchFamily="49" charset="0"/>
              </a:rPr>
              <a:t>&lt;</a:t>
            </a:r>
            <a:r>
              <a:rPr lang="en-US" sz="2200" dirty="0" err="1">
                <a:latin typeface="Courier New" panose="02070309020205020404" pitchFamily="49" charset="0"/>
                <a:cs typeface="Courier New" panose="02070309020205020404" pitchFamily="49" charset="0"/>
              </a:rPr>
              <a:t>CAudioInput</a:t>
            </a:r>
            <a:r>
              <a:rPr lang="en-US" sz="2200" dirty="0">
                <a:latin typeface="Courier New" panose="02070309020205020404" pitchFamily="49" charset="0"/>
                <a:cs typeface="Courier New" panose="02070309020205020404" pitchFamily="49" charset="0"/>
              </a:rPr>
              <a:t>*&gt;(handle-&gt;</a:t>
            </a:r>
            <a:r>
              <a:rPr lang="en-US" sz="2200" dirty="0" err="1">
                <a:latin typeface="Courier New" panose="02070309020205020404" pitchFamily="49" charset="0"/>
                <a:cs typeface="Courier New" panose="02070309020205020404" pitchFamily="49" charset="0"/>
              </a:rPr>
              <a:t>audioIoHandle</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assert(</a:t>
            </a:r>
            <a:r>
              <a:rPr lang="en-US" sz="2200" dirty="0" err="1">
                <a:latin typeface="Courier New" panose="02070309020205020404" pitchFamily="49" charset="0"/>
                <a:cs typeface="Courier New" panose="02070309020205020404" pitchFamily="49" charset="0"/>
              </a:rPr>
              <a:t>inputHandle</a:t>
            </a:r>
            <a:r>
              <a:rPr lang="en-US" sz="2200" dirty="0">
                <a:latin typeface="Courier New" panose="02070309020205020404" pitchFamily="49" charset="0"/>
                <a:cs typeface="Courier New" panose="02070309020205020404" pitchFamily="49" charset="0"/>
              </a:rPr>
              <a:t>);</a:t>
            </a:r>
          </a:p>
          <a:p>
            <a:pPr rtl="0"/>
            <a:r>
              <a:rPr lang="en-US" sz="2200" b="1" dirty="0" err="1">
                <a:solidFill>
                  <a:srgbClr val="FF0000"/>
                </a:solidFill>
                <a:latin typeface="Courier New" panose="02070309020205020404" pitchFamily="49" charset="0"/>
                <a:cs typeface="Courier New" panose="02070309020205020404" pitchFamily="49" charset="0"/>
              </a:rPr>
              <a:t>inputHandle</a:t>
            </a:r>
            <a:r>
              <a:rPr lang="en-US" sz="2200" dirty="0">
                <a:latin typeface="Courier New" panose="02070309020205020404" pitchFamily="49" charset="0"/>
                <a:cs typeface="Courier New" panose="02070309020205020404" pitchFamily="49" charset="0"/>
              </a:rPr>
              <a:t>-&gt;peek(buffer, &amp;_length);</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2723996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lstStyle/>
          <a:p>
            <a:pPr rtl="0"/>
            <a:r>
              <a:rPr lang="en-US" dirty="0"/>
              <a:t>V575. Similarly. </a:t>
            </a:r>
            <a:r>
              <a:rPr lang="en-US" dirty="0" smtClean="0"/>
              <a:t>A pointer </a:t>
            </a:r>
            <a:r>
              <a:rPr lang="en-US" dirty="0"/>
              <a:t>can be null upon the call of the </a:t>
            </a:r>
            <a:r>
              <a:rPr lang="en-US" dirty="0" err="1"/>
              <a:t>strncpy</a:t>
            </a:r>
            <a:r>
              <a:rPr lang="en-US" dirty="0"/>
              <a:t> function</a:t>
            </a:r>
            <a:endParaRPr lang="ru-RU" dirty="0"/>
          </a:p>
        </p:txBody>
      </p:sp>
      <p:sp>
        <p:nvSpPr>
          <p:cNvPr id="3" name="Content Placeholder 2"/>
          <p:cNvSpPr>
            <a:spLocks noGrp="1"/>
          </p:cNvSpPr>
          <p:nvPr>
            <p:ph idx="1"/>
          </p:nvPr>
        </p:nvSpPr>
        <p:spPr>
          <a:xfrm>
            <a:off x="862641" y="3985402"/>
            <a:ext cx="10515600" cy="2260121"/>
          </a:xfrm>
        </p:spPr>
        <p:txBody>
          <a:bodyPr rtlCol="0">
            <a:normAutofit/>
          </a:bodyPr>
          <a:lstStyle/>
          <a:p>
            <a:pPr rtl="0"/>
            <a:r>
              <a:rPr lang="en-US" dirty="0"/>
              <a:t>V575 The potential null pointer is passed into '</a:t>
            </a:r>
            <a:r>
              <a:rPr lang="en-US" dirty="0" err="1"/>
              <a:t>strlen</a:t>
            </a:r>
            <a:r>
              <a:rPr lang="en-US" dirty="0"/>
              <a:t>' function. Inspect the first argument. </a:t>
            </a:r>
            <a:r>
              <a:rPr lang="en-US" dirty="0" err="1"/>
              <a:t>image_util_decode_encode_testsuite.c</a:t>
            </a:r>
            <a:r>
              <a:rPr lang="en-US" dirty="0"/>
              <a:t> 207</a:t>
            </a:r>
            <a:endParaRPr lang="ru-RU" dirty="0" smtClean="0"/>
          </a:p>
          <a:p>
            <a:pPr rtl="0"/>
            <a:r>
              <a:rPr lang="en-US" dirty="0"/>
              <a:t>V575 The potential null pointer is passed into '</a:t>
            </a:r>
            <a:r>
              <a:rPr lang="en-US" dirty="0" err="1"/>
              <a:t>strlen</a:t>
            </a:r>
            <a:r>
              <a:rPr lang="en-US" dirty="0"/>
              <a:t>' function. Inspect the first argument. </a:t>
            </a:r>
            <a:r>
              <a:rPr lang="en-US" dirty="0" err="1"/>
              <a:t>image_util_decode_encode_testsuite.c</a:t>
            </a:r>
            <a:r>
              <a:rPr lang="en-US" dirty="0"/>
              <a:t> 208</a:t>
            </a:r>
            <a:endParaRPr lang="en-US" dirty="0" smtClean="0"/>
          </a:p>
        </p:txBody>
      </p:sp>
      <p:sp>
        <p:nvSpPr>
          <p:cNvPr id="4" name="Rectangle 3"/>
          <p:cNvSpPr/>
          <p:nvPr/>
        </p:nvSpPr>
        <p:spPr>
          <a:xfrm>
            <a:off x="146649" y="1661993"/>
            <a:ext cx="11947585" cy="1785104"/>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char *temp1 = strstr(dp-&gt;d_name,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char *temp2 = strstr(dp-&gt;d_name, ".");</a:t>
            </a:r>
            <a:endParaRPr lang="en-US" sz="2200" dirty="0">
              <a:latin typeface="Courier New" panose="02070309020205020404" pitchFamily="49" charset="0"/>
              <a:cs typeface="Courier New" panose="02070309020205020404" pitchFamily="49" charset="0"/>
            </a:endParaRP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strncpy(</a:t>
            </a:r>
            <a:r>
              <a:rPr lang="en-US" sz="2200" b="1">
                <a:solidFill>
                  <a:srgbClr val="FF0000"/>
                </a:solidFill>
                <a:latin typeface="Courier New" panose="02070309020205020404" pitchFamily="49" charset="0"/>
                <a:cs typeface="Courier New" panose="02070309020205020404" pitchFamily="49" charset="0"/>
              </a:rPr>
              <a:t>temp_filename</a:t>
            </a:r>
            <a:r>
              <a:rPr lang="en-US" sz="2200">
                <a:latin typeface="Courier New" panose="02070309020205020404" pitchFamily="49" charset="0"/>
                <a:cs typeface="Courier New" panose="02070309020205020404" pitchFamily="49" charset="0"/>
              </a:rPr>
              <a:t>, dp-&gt;d_name, strlen(dp-&gt;d_name)-strlen(temp1));</a:t>
            </a:r>
          </a:p>
          <a:p>
            <a:pPr rtl="0"/>
            <a:r>
              <a:rPr lang="en-US" sz="2200">
                <a:latin typeface="Courier New" panose="02070309020205020404" pitchFamily="49" charset="0"/>
                <a:cs typeface="Courier New" panose="02070309020205020404" pitchFamily="49" charset="0"/>
              </a:rPr>
              <a:t>strncpy(</a:t>
            </a:r>
            <a:r>
              <a:rPr lang="en-US" sz="2200" b="1">
                <a:solidFill>
                  <a:srgbClr val="FF0000"/>
                </a:solidFill>
                <a:latin typeface="Courier New" panose="02070309020205020404" pitchFamily="49" charset="0"/>
                <a:cs typeface="Courier New" panose="02070309020205020404" pitchFamily="49" charset="0"/>
              </a:rPr>
              <a:t>file_format</a:t>
            </a:r>
            <a:r>
              <a:rPr lang="en-US" sz="2200">
                <a:latin typeface="Courier New" panose="02070309020205020404" pitchFamily="49" charset="0"/>
                <a:cs typeface="Courier New" panose="02070309020205020404" pitchFamily="49" charset="0"/>
              </a:rPr>
              <a:t>, temp2, strlen(temp2));</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2381831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lstStyle/>
          <a:p>
            <a:pPr rtl="0"/>
            <a:r>
              <a:rPr lang="en-US"/>
              <a:t>V575. The pointer can be null upon the call of the memcpy function</a:t>
            </a:r>
            <a:endParaRPr lang="ru-RU" dirty="0"/>
          </a:p>
        </p:txBody>
      </p:sp>
      <p:sp>
        <p:nvSpPr>
          <p:cNvPr id="3" name="Content Placeholder 2"/>
          <p:cNvSpPr>
            <a:spLocks noGrp="1"/>
          </p:cNvSpPr>
          <p:nvPr>
            <p:ph idx="1"/>
          </p:nvPr>
        </p:nvSpPr>
        <p:spPr>
          <a:xfrm>
            <a:off x="810882" y="3783527"/>
            <a:ext cx="10515600" cy="2260121"/>
          </a:xfrm>
        </p:spPr>
        <p:txBody>
          <a:bodyPr rtlCol="0">
            <a:normAutofit/>
          </a:bodyPr>
          <a:lstStyle/>
          <a:p>
            <a:pPr rtl="0"/>
            <a:r>
              <a:rPr lang="en-US" dirty="0"/>
              <a:t>V575 The potential null pointer is passed into '</a:t>
            </a:r>
            <a:r>
              <a:rPr lang="en-US" dirty="0" err="1"/>
              <a:t>memcpy</a:t>
            </a:r>
            <a:r>
              <a:rPr lang="en-US" dirty="0"/>
              <a:t>' function. Inspect the first argument. wayland_panel_agent_module.cpp 1060</a:t>
            </a:r>
          </a:p>
          <a:p>
            <a:pPr rtl="0"/>
            <a:r>
              <a:rPr lang="en-US" dirty="0"/>
              <a:t>Errors in total: 15</a:t>
            </a:r>
          </a:p>
        </p:txBody>
      </p:sp>
      <p:sp>
        <p:nvSpPr>
          <p:cNvPr id="4" name="Rectangle 3"/>
          <p:cNvSpPr/>
          <p:nvPr/>
        </p:nvSpPr>
        <p:spPr>
          <a:xfrm>
            <a:off x="733245" y="1661993"/>
            <a:ext cx="9911751" cy="1785104"/>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uint32_t tlen = strlen (text), ilen = strlen (insert);</a:t>
            </a:r>
          </a:p>
          <a:p>
            <a:pPr rtl="0"/>
            <a:r>
              <a:rPr lang="en-US" sz="2200">
                <a:latin typeface="Courier New" panose="02070309020205020404" pitchFamily="49" charset="0"/>
                <a:cs typeface="Courier New" panose="02070309020205020404" pitchFamily="49" charset="0"/>
              </a:rPr>
              <a:t>char *new_text = (char*)</a:t>
            </a:r>
            <a:r>
              <a:rPr lang="en-US" sz="2200" b="1">
                <a:solidFill>
                  <a:srgbClr val="00B050"/>
                </a:solidFill>
                <a:latin typeface="Courier New" panose="02070309020205020404" pitchFamily="49" charset="0"/>
                <a:cs typeface="Courier New" panose="02070309020205020404" pitchFamily="49" charset="0"/>
              </a:rPr>
              <a:t>malloc</a:t>
            </a:r>
            <a:r>
              <a:rPr lang="en-US" sz="2200">
                <a:latin typeface="Courier New" panose="02070309020205020404" pitchFamily="49" charset="0"/>
                <a:cs typeface="Courier New" panose="02070309020205020404" pitchFamily="49" charset="0"/>
              </a:rPr>
              <a:t> (tlen + ilen + 1);</a:t>
            </a:r>
          </a:p>
          <a:p>
            <a:pPr rtl="0"/>
            <a:r>
              <a:rPr lang="en-US" sz="2200">
                <a:latin typeface="Courier New" panose="02070309020205020404" pitchFamily="49" charset="0"/>
                <a:cs typeface="Courier New" panose="02070309020205020404" pitchFamily="49" charset="0"/>
              </a:rPr>
              <a:t>if ((unsigned int) tlen &lt; offset)</a:t>
            </a:r>
          </a:p>
          <a:p>
            <a:pPr rtl="0"/>
            <a:r>
              <a:rPr lang="en-US" sz="2200">
                <a:latin typeface="Courier New" panose="02070309020205020404" pitchFamily="49" charset="0"/>
                <a:cs typeface="Courier New" panose="02070309020205020404" pitchFamily="49" charset="0"/>
              </a:rPr>
              <a:t>    offset = tlen;</a:t>
            </a:r>
          </a:p>
          <a:p>
            <a:pPr rtl="0"/>
            <a:r>
              <a:rPr lang="en-US" sz="2200">
                <a:latin typeface="Courier New" panose="02070309020205020404" pitchFamily="49" charset="0"/>
                <a:cs typeface="Courier New" panose="02070309020205020404" pitchFamily="49" charset="0"/>
              </a:rPr>
              <a:t>memcpy (</a:t>
            </a:r>
            <a:r>
              <a:rPr lang="en-US" sz="2200" b="1">
                <a:solidFill>
                  <a:srgbClr val="FF0000"/>
                </a:solidFill>
                <a:latin typeface="Courier New" panose="02070309020205020404" pitchFamily="49" charset="0"/>
                <a:cs typeface="Courier New" panose="02070309020205020404" pitchFamily="49" charset="0"/>
              </a:rPr>
              <a:t>new_text</a:t>
            </a:r>
            <a:r>
              <a:rPr lang="en-US" sz="2200">
                <a:latin typeface="Courier New" panose="02070309020205020404" pitchFamily="49" charset="0"/>
                <a:cs typeface="Courier New" panose="02070309020205020404" pitchFamily="49" charset="0"/>
              </a:rPr>
              <a:t>, text, offset);</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0679137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2050271"/>
          </a:xfrm>
        </p:spPr>
        <p:txBody>
          <a:bodyPr rtlCol="0">
            <a:normAutofit/>
          </a:bodyPr>
          <a:lstStyle/>
          <a:p>
            <a:pPr rtl="0"/>
            <a:r>
              <a:rPr lang="en-US" dirty="0"/>
              <a:t>Note. There is a check where it is not much </a:t>
            </a:r>
            <a:r>
              <a:rPr lang="en-US" dirty="0" smtClean="0"/>
              <a:t>needed. </a:t>
            </a:r>
            <a:r>
              <a:rPr lang="en-US" dirty="0"/>
              <a:t>This and the previous </a:t>
            </a:r>
            <a:r>
              <a:rPr lang="en-US" dirty="0" smtClean="0"/>
              <a:t>slides </a:t>
            </a:r>
            <a:r>
              <a:rPr lang="en-US" dirty="0"/>
              <a:t>refer to the same project.</a:t>
            </a:r>
            <a:endParaRPr lang="ru-RU" dirty="0"/>
          </a:p>
        </p:txBody>
      </p:sp>
      <p:sp>
        <p:nvSpPr>
          <p:cNvPr id="4" name="Rectangle 3"/>
          <p:cNvSpPr/>
          <p:nvPr/>
        </p:nvSpPr>
        <p:spPr>
          <a:xfrm>
            <a:off x="838200" y="2076066"/>
            <a:ext cx="11195649" cy="3477875"/>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static </a:t>
            </a:r>
            <a:r>
              <a:rPr lang="en-US" sz="2200" dirty="0" err="1">
                <a:latin typeface="Courier New" panose="02070309020205020404" pitchFamily="49" charset="0"/>
                <a:cs typeface="Courier New" panose="02070309020205020404" pitchFamily="49" charset="0"/>
              </a:rPr>
              <a:t>FilterModule</a:t>
            </a:r>
            <a:r>
              <a:rPr lang="en-US" sz="2200" dirty="0">
                <a:latin typeface="Courier New" panose="02070309020205020404" pitchFamily="49" charset="0"/>
                <a:cs typeface="Courier New" panose="02070309020205020404" pitchFamily="49" charset="0"/>
              </a:rPr>
              <a:t> *__</a:t>
            </a:r>
            <a:r>
              <a:rPr lang="en-US" sz="2200" dirty="0" err="1">
                <a:latin typeface="Courier New" panose="02070309020205020404" pitchFamily="49" charset="0"/>
                <a:cs typeface="Courier New" panose="02070309020205020404" pitchFamily="49" charset="0"/>
              </a:rPr>
              <a:t>filter_modules</a:t>
            </a:r>
            <a:r>
              <a:rPr lang="en-US" sz="2200" dirty="0">
                <a:latin typeface="Courier New" panose="02070309020205020404" pitchFamily="49" charset="0"/>
                <a:cs typeface="Courier New" panose="02070309020205020404" pitchFamily="49" charset="0"/>
              </a:rPr>
              <a:t>    = 0;</a:t>
            </a:r>
          </a:p>
          <a:p>
            <a:pPr rtl="0"/>
            <a:endParaRPr lang="en-US" sz="2200" dirty="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static void</a:t>
            </a:r>
          </a:p>
          <a:p>
            <a:pPr rtl="0"/>
            <a:r>
              <a:rPr lang="en-US" sz="2200" dirty="0">
                <a:latin typeface="Courier New" panose="02070309020205020404" pitchFamily="49" charset="0"/>
                <a:cs typeface="Courier New" panose="02070309020205020404" pitchFamily="49" charset="0"/>
              </a:rPr>
              <a:t>__</a:t>
            </a:r>
            <a:r>
              <a:rPr lang="en-US" sz="2200" dirty="0" err="1">
                <a:latin typeface="Courier New" panose="02070309020205020404" pitchFamily="49" charset="0"/>
                <a:cs typeface="Courier New" panose="02070309020205020404" pitchFamily="49" charset="0"/>
              </a:rPr>
              <a:t>initialize_modules</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const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ConfigPointer</a:t>
            </a:r>
            <a:r>
              <a:rPr lang="en-US" sz="2200" dirty="0">
                <a:latin typeface="Courier New" panose="02070309020205020404" pitchFamily="49" charset="0"/>
                <a:cs typeface="Courier New" panose="02070309020205020404" pitchFamily="49" charset="0"/>
              </a:rPr>
              <a:t> &amp;</a:t>
            </a:r>
            <a:r>
              <a:rPr lang="en-US" sz="2200" dirty="0" err="1">
                <a:latin typeface="Courier New" panose="02070309020205020404" pitchFamily="49" charset="0"/>
                <a:cs typeface="Courier New" panose="02070309020205020404" pitchFamily="49" charset="0"/>
              </a:rPr>
              <a:t>config</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__</a:t>
            </a:r>
            <a:r>
              <a:rPr lang="en-US" sz="2200" dirty="0" err="1">
                <a:latin typeface="Courier New" panose="02070309020205020404" pitchFamily="49" charset="0"/>
                <a:cs typeface="Courier New" panose="02070309020205020404" pitchFamily="49" charset="0"/>
              </a:rPr>
              <a:t>filter_modules</a:t>
            </a:r>
            <a:r>
              <a:rPr lang="en-US" sz="2200" dirty="0">
                <a:latin typeface="Courier New" panose="02070309020205020404" pitchFamily="49" charset="0"/>
                <a:cs typeface="Courier New" panose="02070309020205020404" pitchFamily="49" charset="0"/>
              </a:rPr>
              <a:t> = </a:t>
            </a:r>
            <a:r>
              <a:rPr lang="en-US" sz="2200" b="1" dirty="0">
                <a:solidFill>
                  <a:srgbClr val="00B050"/>
                </a:solidFill>
                <a:latin typeface="Courier New" panose="02070309020205020404" pitchFamily="49" charset="0"/>
                <a:cs typeface="Courier New" panose="02070309020205020404" pitchFamily="49" charset="0"/>
              </a:rPr>
              <a:t>new</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FilterModule</a:t>
            </a:r>
            <a:r>
              <a:rPr lang="en-US" sz="2200" dirty="0">
                <a:latin typeface="Courier New" panose="02070309020205020404" pitchFamily="49" charset="0"/>
                <a:cs typeface="Courier New" panose="02070309020205020404" pitchFamily="49" charset="0"/>
              </a:rPr>
              <a:t> [__</a:t>
            </a:r>
            <a:r>
              <a:rPr lang="en-US" sz="2200" dirty="0" err="1">
                <a:latin typeface="Courier New" panose="02070309020205020404" pitchFamily="49" charset="0"/>
                <a:cs typeface="Courier New" panose="02070309020205020404" pitchFamily="49" charset="0"/>
              </a:rPr>
              <a:t>number_of_modules</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if </a:t>
            </a:r>
            <a:r>
              <a:rPr lang="en-US" sz="2200" dirty="0">
                <a:solidFill>
                  <a:srgbClr val="FF0000"/>
                </a:solidFill>
                <a:latin typeface="Courier New" panose="02070309020205020404" pitchFamily="49" charset="0"/>
                <a:cs typeface="Courier New" panose="02070309020205020404" pitchFamily="49" charset="0"/>
              </a:rPr>
              <a:t>(</a:t>
            </a:r>
            <a:r>
              <a:rPr lang="en-US" sz="2200" b="1" dirty="0">
                <a:solidFill>
                  <a:srgbClr val="FF0000"/>
                </a:solidFill>
                <a:latin typeface="Courier New" panose="02070309020205020404" pitchFamily="49" charset="0"/>
                <a:cs typeface="Courier New" panose="02070309020205020404" pitchFamily="49" charset="0"/>
              </a:rPr>
              <a:t>!__</a:t>
            </a:r>
            <a:r>
              <a:rPr lang="en-US" sz="2200" b="1" dirty="0" err="1">
                <a:solidFill>
                  <a:srgbClr val="FF0000"/>
                </a:solidFill>
                <a:latin typeface="Courier New" panose="02070309020205020404" pitchFamily="49" charset="0"/>
                <a:cs typeface="Courier New" panose="02070309020205020404" pitchFamily="49" charset="0"/>
              </a:rPr>
              <a:t>filter_modules</a:t>
            </a:r>
            <a:r>
              <a:rPr lang="en-US" sz="2200" dirty="0">
                <a:latin typeface="Courier New" panose="02070309020205020404" pitchFamily="49" charset="0"/>
                <a:cs typeface="Courier New" panose="02070309020205020404" pitchFamily="49" charset="0"/>
              </a:rPr>
              <a:t>) return;</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a:t>
            </a:r>
          </a:p>
        </p:txBody>
      </p:sp>
      <p:pic>
        <p:nvPicPr>
          <p:cNvPr id="5" name="Picture 2" descr="http://cs6.pikabu.ru/images/big_size_comm/2015-04_5/1429860023699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50" y="4615128"/>
            <a:ext cx="2910025" cy="204761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p:nvPr/>
        </p:nvSpPr>
        <p:spPr>
          <a:xfrm>
            <a:off x="10945056" y="6488668"/>
            <a:ext cx="1246944" cy="369332"/>
          </a:xfrm>
          <a:prstGeom prst="rect">
            <a:avLst/>
          </a:prstGeom>
        </p:spPr>
        <p:txBody>
          <a:bodyPr wrap="none" rtlCol="0">
            <a:spAutoFit/>
          </a:bodyPr>
          <a:lstStyle/>
          <a:p>
            <a:pPr rtl="0"/>
            <a:r>
              <a:rPr lang="en-US">
                <a:hlinkClick r:id="rId3"/>
              </a:rPr>
              <a:t>viva64.com</a:t>
            </a:r>
            <a:endParaRPr lang="en-US" dirty="0"/>
          </a:p>
        </p:txBody>
      </p:sp>
    </p:spTree>
    <p:extLst>
      <p:ext uri="{BB962C8B-B14F-4D97-AF65-F5344CB8AC3E}">
        <p14:creationId xmlns:p14="http://schemas.microsoft.com/office/powerpoint/2010/main" val="2408341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81819"/>
          </a:xfrm>
        </p:spPr>
        <p:txBody>
          <a:bodyPr rtlCol="0">
            <a:normAutofit fontScale="90000"/>
          </a:bodyPr>
          <a:lstStyle/>
          <a:p>
            <a:pPr rtl="0"/>
            <a:r>
              <a:rPr lang="en-US"/>
              <a:t>V523. The action doesn’t depend on the condition.</a:t>
            </a:r>
            <a:endParaRPr lang="ru-RU" dirty="0"/>
          </a:p>
        </p:txBody>
      </p:sp>
      <p:sp>
        <p:nvSpPr>
          <p:cNvPr id="6" name="Content Placeholder 2"/>
          <p:cNvSpPr txBox="1">
            <a:spLocks/>
          </p:cNvSpPr>
          <p:nvPr/>
        </p:nvSpPr>
        <p:spPr>
          <a:xfrm>
            <a:off x="838199" y="5771072"/>
            <a:ext cx="10515600" cy="10869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a:t>V523 The 'then' statement is equivalent to the 'else' statement. page_setting_all.c 125</a:t>
            </a:r>
            <a:endParaRPr lang="en-US" dirty="0" smtClean="0"/>
          </a:p>
        </p:txBody>
      </p:sp>
      <p:sp>
        <p:nvSpPr>
          <p:cNvPr id="5" name="Rectangle 4"/>
          <p:cNvSpPr/>
          <p:nvPr/>
        </p:nvSpPr>
        <p:spPr>
          <a:xfrm>
            <a:off x="838199" y="1118420"/>
            <a:ext cx="10772955" cy="4154984"/>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static void _</a:t>
            </a:r>
            <a:r>
              <a:rPr lang="en-US" sz="2200" dirty="0" err="1">
                <a:latin typeface="Courier New" panose="02070309020205020404" pitchFamily="49" charset="0"/>
                <a:cs typeface="Courier New" panose="02070309020205020404" pitchFamily="49" charset="0"/>
              </a:rPr>
              <a:t>content_resize</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const</a:t>
            </a:r>
            <a:r>
              <a:rPr lang="en-US" sz="2200" dirty="0">
                <a:latin typeface="Courier New" panose="02070309020205020404" pitchFamily="49" charset="0"/>
                <a:cs typeface="Courier New" panose="02070309020205020404" pitchFamily="49" charset="0"/>
              </a:rPr>
              <a:t> char *signal)</a:t>
            </a:r>
          </a:p>
          <a:p>
            <a:pPr rtl="0"/>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if (</a:t>
            </a:r>
            <a:r>
              <a:rPr lang="en-US" sz="2200" dirty="0" err="1">
                <a:latin typeface="Courier New" panose="02070309020205020404" pitchFamily="49" charset="0"/>
                <a:cs typeface="Courier New" panose="02070309020205020404" pitchFamily="49" charset="0"/>
              </a:rPr>
              <a:t>strcmp</a:t>
            </a:r>
            <a:r>
              <a:rPr lang="en-US" sz="2200" dirty="0">
                <a:latin typeface="Courier New" panose="02070309020205020404" pitchFamily="49" charset="0"/>
                <a:cs typeface="Courier New" panose="02070309020205020404" pitchFamily="49" charset="0"/>
              </a:rPr>
              <a:t>(signal, "portrait") == 0) {</a:t>
            </a: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evas_object_size_hint_min_set</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s_info.layout</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ELM_SCALE_SIZE(width), ELM_SCALE_SIZE(height));</a:t>
            </a:r>
          </a:p>
          <a:p>
            <a:pPr rtl="0"/>
            <a:r>
              <a:rPr lang="en-US" sz="2200" dirty="0">
                <a:latin typeface="Courier New" panose="02070309020205020404" pitchFamily="49" charset="0"/>
                <a:cs typeface="Courier New" panose="02070309020205020404" pitchFamily="49" charset="0"/>
              </a:rPr>
              <a:t>  } else {</a:t>
            </a: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evas_object_size_hint_min_set</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s_info.layout</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ELM_SCALE_SIZE(width), ELM_SCALE_SIZE(height));</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a:t>
            </a:r>
          </a:p>
        </p:txBody>
      </p:sp>
      <p:sp>
        <p:nvSpPr>
          <p:cNvPr id="3" name="Arc 2"/>
          <p:cNvSpPr/>
          <p:nvPr/>
        </p:nvSpPr>
        <p:spPr>
          <a:xfrm>
            <a:off x="9773728" y="3821502"/>
            <a:ext cx="526212" cy="1147313"/>
          </a:xfrm>
          <a:prstGeom prst="arc">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ru-RU"/>
          </a:p>
        </p:txBody>
      </p:sp>
      <p:sp>
        <p:nvSpPr>
          <p:cNvPr id="7" name="Arc 6"/>
          <p:cNvSpPr/>
          <p:nvPr/>
        </p:nvSpPr>
        <p:spPr>
          <a:xfrm>
            <a:off x="8921150" y="2682815"/>
            <a:ext cx="2034397" cy="3278038"/>
          </a:xfrm>
          <a:prstGeom prst="arc">
            <a:avLst>
              <a:gd name="adj1" fmla="val 16200000"/>
              <a:gd name="adj2" fmla="val 287442"/>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ru-RU"/>
          </a:p>
        </p:txBody>
      </p:sp>
      <p:sp>
        <p:nvSpPr>
          <p:cNvPr id="8" name="TextBox 7"/>
          <p:cNvSpPr txBox="1"/>
          <p:nvPr/>
        </p:nvSpPr>
        <p:spPr>
          <a:xfrm>
            <a:off x="9187132" y="4420409"/>
            <a:ext cx="2751826" cy="400110"/>
          </a:xfrm>
          <a:prstGeom prst="rect">
            <a:avLst/>
          </a:prstGeom>
          <a:noFill/>
        </p:spPr>
        <p:txBody>
          <a:bodyPr wrap="square" rtlCol="0">
            <a:spAutoFit/>
          </a:bodyPr>
          <a:lstStyle/>
          <a:p>
            <a:pPr rtl="0"/>
            <a:r>
              <a:rPr lang="en-US" sz="2000" b="1">
                <a:solidFill>
                  <a:srgbClr val="002060"/>
                </a:solidFill>
              </a:rPr>
              <a:t>Identical actions</a:t>
            </a:r>
            <a:endParaRPr lang="ru-RU" sz="2000" b="1" dirty="0">
              <a:solidFill>
                <a:srgbClr val="002060"/>
              </a:solidFill>
            </a:endParaRPr>
          </a:p>
        </p:txBody>
      </p:sp>
      <p:sp>
        <p:nvSpPr>
          <p:cNvPr id="9"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4046823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81819"/>
          </a:xfrm>
        </p:spPr>
        <p:txBody>
          <a:bodyPr rtlCol="0">
            <a:normAutofit/>
          </a:bodyPr>
          <a:lstStyle/>
          <a:p>
            <a:pPr rtl="0"/>
            <a:r>
              <a:rPr lang="en-US"/>
              <a:t>V527. The pointer was not dereferenced</a:t>
            </a:r>
            <a:endParaRPr lang="ru-RU" dirty="0"/>
          </a:p>
        </p:txBody>
      </p:sp>
      <p:sp>
        <p:nvSpPr>
          <p:cNvPr id="6" name="Content Placeholder 2"/>
          <p:cNvSpPr txBox="1">
            <a:spLocks/>
          </p:cNvSpPr>
          <p:nvPr/>
        </p:nvSpPr>
        <p:spPr>
          <a:xfrm>
            <a:off x="838199" y="4502989"/>
            <a:ext cx="10515600" cy="20875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a:t>V527 It is odd that the '\0' value is assigned to 'char' type pointer. Probably meant: *body[new_len] = '\0'. http_request.c 370</a:t>
            </a:r>
            <a:endParaRPr lang="en-US" dirty="0" smtClean="0"/>
          </a:p>
          <a:p>
            <a:pPr rtl="0"/>
            <a:r>
              <a:rPr lang="en-US"/>
              <a:t>Correct code: (*body)[new_len] = '\0';</a:t>
            </a:r>
            <a:endParaRPr lang="ru-RU" dirty="0" smtClean="0"/>
          </a:p>
          <a:p>
            <a:pPr rtl="0"/>
            <a:r>
              <a:rPr lang="en-US"/>
              <a:t>Errors in total: 1</a:t>
            </a:r>
            <a:endParaRPr lang="ru-RU" dirty="0" smtClean="0"/>
          </a:p>
          <a:p>
            <a:pPr rtl="0"/>
            <a:endParaRPr lang="en-US" dirty="0" smtClean="0"/>
          </a:p>
        </p:txBody>
      </p:sp>
      <p:sp>
        <p:nvSpPr>
          <p:cNvPr id="5" name="Rectangle 4"/>
          <p:cNvSpPr/>
          <p:nvPr/>
        </p:nvSpPr>
        <p:spPr>
          <a:xfrm>
            <a:off x="838199" y="1118420"/>
            <a:ext cx="10772955" cy="3139321"/>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int _read_request_body(http_transaction_h http_transaction,</a:t>
            </a:r>
          </a:p>
          <a:p>
            <a:pPr rtl="0"/>
            <a:r>
              <a:rPr lang="en-US" sz="2200">
                <a:latin typeface="Courier New" panose="02070309020205020404" pitchFamily="49" charset="0"/>
                <a:cs typeface="Courier New" panose="02070309020205020404" pitchFamily="49" charset="0"/>
              </a:rPr>
              <a:t>                       char </a:t>
            </a:r>
            <a:r>
              <a:rPr lang="en-US" sz="2200" b="1">
                <a:solidFill>
                  <a:srgbClr val="00B050"/>
                </a:solidFill>
                <a:latin typeface="Courier New" panose="02070309020205020404" pitchFamily="49" charset="0"/>
                <a:cs typeface="Courier New" panose="02070309020205020404" pitchFamily="49" charset="0"/>
              </a:rPr>
              <a:t>**body</a:t>
            </a:r>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memcpy(*body + curr_len, ptr, body_size);</a:t>
            </a:r>
          </a:p>
          <a:p>
            <a:pPr rtl="0"/>
            <a:r>
              <a:rPr lang="en-US" sz="2200">
                <a:latin typeface="Courier New" panose="02070309020205020404" pitchFamily="49" charset="0"/>
                <a:cs typeface="Courier New" panose="02070309020205020404" pitchFamily="49" charset="0"/>
              </a:rPr>
              <a:t>  </a:t>
            </a:r>
            <a:r>
              <a:rPr lang="en-US" sz="2200" b="1">
                <a:solidFill>
                  <a:srgbClr val="FF0000"/>
                </a:solidFill>
                <a:latin typeface="Courier New" panose="02070309020205020404" pitchFamily="49" charset="0"/>
                <a:cs typeface="Courier New" panose="02070309020205020404" pitchFamily="49" charset="0"/>
              </a:rPr>
              <a:t>body[new_len] = '\0';</a:t>
            </a:r>
          </a:p>
          <a:p>
            <a:pPr rtl="0"/>
            <a:r>
              <a:rPr lang="en-US" sz="2200">
                <a:latin typeface="Courier New" panose="02070309020205020404" pitchFamily="49" charset="0"/>
                <a:cs typeface="Courier New" panose="02070309020205020404" pitchFamily="49" charset="0"/>
              </a:rPr>
              <a:t>  curr_len = new_len;</a:t>
            </a:r>
          </a:p>
          <a:p>
            <a:pPr rtl="0"/>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a:t>
            </a:r>
          </a:p>
        </p:txBody>
      </p:sp>
      <p:sp>
        <p:nvSpPr>
          <p:cNvPr id="7"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111047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81819"/>
          </a:xfrm>
        </p:spPr>
        <p:txBody>
          <a:bodyPr rtlCol="0">
            <a:normAutofit/>
          </a:bodyPr>
          <a:lstStyle/>
          <a:p>
            <a:pPr rtl="0"/>
            <a:r>
              <a:rPr lang="en-US"/>
              <a:t>V547. The condition is always true/false</a:t>
            </a:r>
            <a:endParaRPr lang="ru-RU" dirty="0"/>
          </a:p>
        </p:txBody>
      </p:sp>
      <p:sp>
        <p:nvSpPr>
          <p:cNvPr id="6" name="Content Placeholder 2"/>
          <p:cNvSpPr txBox="1">
            <a:spLocks/>
          </p:cNvSpPr>
          <p:nvPr/>
        </p:nvSpPr>
        <p:spPr>
          <a:xfrm>
            <a:off x="838199" y="5244860"/>
            <a:ext cx="10515600" cy="16131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a:t>V547 Expression 'm_candiPageFirst &lt; 0' is always false. Unsigned type value is never &lt; 0. imi_view_classic.cpp 201</a:t>
            </a:r>
            <a:endParaRPr lang="en-US" dirty="0" smtClean="0"/>
          </a:p>
          <a:p>
            <a:pPr rtl="0"/>
            <a:r>
              <a:rPr lang="en-US"/>
              <a:t>Errors in total: 9</a:t>
            </a:r>
            <a:endParaRPr lang="ru-RU" dirty="0" smtClean="0"/>
          </a:p>
          <a:p>
            <a:pPr rtl="0"/>
            <a:endParaRPr lang="en-US" dirty="0" smtClean="0"/>
          </a:p>
        </p:txBody>
      </p:sp>
      <p:sp>
        <p:nvSpPr>
          <p:cNvPr id="5" name="Rectangle 4"/>
          <p:cNvSpPr/>
          <p:nvPr/>
        </p:nvSpPr>
        <p:spPr>
          <a:xfrm>
            <a:off x="838199" y="1118420"/>
            <a:ext cx="10772955" cy="3816429"/>
          </a:xfrm>
          <a:prstGeom prst="rect">
            <a:avLst/>
          </a:prstGeom>
        </p:spPr>
        <p:txBody>
          <a:bodyPr wrap="square" rtlCol="0">
            <a:spAutoFit/>
          </a:bodyPr>
          <a:lstStyle/>
          <a:p>
            <a:pPr rtl="0"/>
            <a:r>
              <a:rPr lang="en-US" sz="2200" b="1">
                <a:solidFill>
                  <a:srgbClr val="00B050"/>
                </a:solidFill>
                <a:latin typeface="Courier New" panose="02070309020205020404" pitchFamily="49" charset="0"/>
                <a:cs typeface="Courier New" panose="02070309020205020404" pitchFamily="49" charset="0"/>
              </a:rPr>
              <a:t>unsigned m_candiPageFirst;</a:t>
            </a: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bool</a:t>
            </a:r>
          </a:p>
          <a:p>
            <a:pPr rtl="0"/>
            <a:r>
              <a:rPr lang="en-US" sz="2200">
                <a:latin typeface="Courier New" panose="02070309020205020404" pitchFamily="49" charset="0"/>
                <a:cs typeface="Courier New" panose="02070309020205020404" pitchFamily="49" charset="0"/>
              </a:rPr>
              <a:t>CIMIClassicView::onKeyEvent(const CKeyEvent&amp; key)</a:t>
            </a:r>
          </a:p>
          <a:p>
            <a:pPr rtl="0"/>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if (m_candiPageFirst &gt; 0)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m_candiPageFirst -= m_candiWindowSize;</a:t>
            </a:r>
          </a:p>
          <a:p>
            <a:pPr rtl="0"/>
            <a:r>
              <a:rPr lang="en-US" sz="2200">
                <a:latin typeface="Courier New" panose="02070309020205020404" pitchFamily="49" charset="0"/>
                <a:cs typeface="Courier New" panose="02070309020205020404" pitchFamily="49" charset="0"/>
              </a:rPr>
              <a:t>    if (</a:t>
            </a:r>
            <a:r>
              <a:rPr lang="en-US" sz="2200" b="1">
                <a:solidFill>
                  <a:srgbClr val="FF0000"/>
                </a:solidFill>
                <a:latin typeface="Courier New" panose="02070309020205020404" pitchFamily="49" charset="0"/>
                <a:cs typeface="Courier New" panose="02070309020205020404" pitchFamily="49" charset="0"/>
              </a:rPr>
              <a:t>m_candiPageFirst &lt; 0</a:t>
            </a:r>
            <a:r>
              <a:rPr lang="en-US" sz="2200">
                <a:latin typeface="Courier New" panose="02070309020205020404" pitchFamily="49" charset="0"/>
                <a:cs typeface="Courier New" panose="02070309020205020404" pitchFamily="49" charset="0"/>
              </a:rPr>
              <a:t>) m_candiPageFirst = 0;</a:t>
            </a:r>
          </a:p>
          <a:p>
            <a:pPr rtl="0"/>
            <a:r>
              <a:rPr lang="en-US" sz="2200">
                <a:latin typeface="Courier New" panose="02070309020205020404" pitchFamily="49" charset="0"/>
                <a:cs typeface="Courier New" panose="02070309020205020404" pitchFamily="49" charset="0"/>
              </a:rPr>
              <a:t>    changeMasks |= CANDIDATE_MASK;</a:t>
            </a:r>
          </a:p>
          <a:p>
            <a:pPr rtl="0"/>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p:txBody>
      </p:sp>
      <p:sp>
        <p:nvSpPr>
          <p:cNvPr id="7"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559716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Objective</a:t>
            </a:r>
            <a:endParaRPr lang="ru-RU" dirty="0"/>
          </a:p>
        </p:txBody>
      </p:sp>
      <p:sp>
        <p:nvSpPr>
          <p:cNvPr id="3" name="Content Placeholder 2"/>
          <p:cNvSpPr>
            <a:spLocks noGrp="1"/>
          </p:cNvSpPr>
          <p:nvPr>
            <p:ph idx="1"/>
          </p:nvPr>
        </p:nvSpPr>
        <p:spPr>
          <a:xfrm>
            <a:off x="838200" y="1808373"/>
            <a:ext cx="10515600" cy="4351338"/>
          </a:xfrm>
        </p:spPr>
        <p:txBody>
          <a:bodyPr rtlCol="0"/>
          <a:lstStyle/>
          <a:p>
            <a:pPr rtl="0"/>
            <a:r>
              <a:rPr lang="en-US" dirty="0"/>
              <a:t>Contract agreement with PVS-Studio team concerning the error fixing and regular code audit.</a:t>
            </a:r>
            <a:endParaRPr lang="ru-RU" dirty="0"/>
          </a:p>
          <a:p>
            <a:pPr rtl="0"/>
            <a:endParaRPr lang="ru-RU" dirty="0" smtClean="0"/>
          </a:p>
          <a:p>
            <a:pPr rtl="0"/>
            <a:r>
              <a:rPr lang="en-US" dirty="0"/>
              <a:t>Which errors is PVS-Studio able to find?</a:t>
            </a:r>
          </a:p>
          <a:p>
            <a:pPr rtl="0"/>
            <a:r>
              <a:rPr lang="en-US" dirty="0"/>
              <a:t>How many errors can PVS-Studio team fix?</a:t>
            </a:r>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3039205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81819"/>
          </a:xfrm>
        </p:spPr>
        <p:txBody>
          <a:bodyPr rtlCol="0">
            <a:normAutofit fontScale="90000"/>
          </a:bodyPr>
          <a:lstStyle/>
          <a:p>
            <a:pPr rtl="0"/>
            <a:r>
              <a:rPr lang="en-US"/>
              <a:t>V560. A part of the condition is always true/false</a:t>
            </a:r>
            <a:endParaRPr lang="ru-RU" dirty="0"/>
          </a:p>
        </p:txBody>
      </p:sp>
      <p:sp>
        <p:nvSpPr>
          <p:cNvPr id="6" name="Content Placeholder 2"/>
          <p:cNvSpPr txBox="1">
            <a:spLocks/>
          </p:cNvSpPr>
          <p:nvPr/>
        </p:nvSpPr>
        <p:spPr>
          <a:xfrm>
            <a:off x="838199" y="4615132"/>
            <a:ext cx="10515600" cy="22428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a:t>V560 A part of conditional expression is always false: val == 1. player_es_push_test.c 284</a:t>
            </a:r>
            <a:endParaRPr lang="en-US" dirty="0" smtClean="0"/>
          </a:p>
          <a:p>
            <a:pPr rtl="0"/>
            <a:r>
              <a:rPr lang="en-US"/>
              <a:t>Errors in total: 2</a:t>
            </a:r>
            <a:endParaRPr lang="ru-RU" dirty="0" smtClean="0"/>
          </a:p>
          <a:p>
            <a:pPr rtl="0"/>
            <a:endParaRPr lang="en-US" dirty="0" smtClean="0"/>
          </a:p>
        </p:txBody>
      </p:sp>
      <p:sp>
        <p:nvSpPr>
          <p:cNvPr id="5" name="Rectangle 4"/>
          <p:cNvSpPr/>
          <p:nvPr/>
        </p:nvSpPr>
        <p:spPr>
          <a:xfrm>
            <a:off x="838199" y="1118420"/>
            <a:ext cx="10772955" cy="2800767"/>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unsigned char val, zero_count, i;</a:t>
            </a:r>
          </a:p>
          <a:p>
            <a:pPr rtl="0"/>
            <a:r>
              <a:rPr lang="en-US" sz="220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val = buffer[0];</a:t>
            </a:r>
          </a:p>
          <a:p>
            <a:pPr rtl="0"/>
            <a:r>
              <a:rPr lang="en-US" sz="2200">
                <a:latin typeface="Courier New" panose="02070309020205020404" pitchFamily="49" charset="0"/>
                <a:cs typeface="Courier New" panose="02070309020205020404" pitchFamily="49" charset="0"/>
              </a:rPr>
              <a:t>while (</a:t>
            </a:r>
            <a:r>
              <a:rPr lang="en-US" sz="2200" b="1">
                <a:solidFill>
                  <a:srgbClr val="00B050"/>
                </a:solidFill>
                <a:latin typeface="Courier New" panose="02070309020205020404" pitchFamily="49" charset="0"/>
                <a:cs typeface="Courier New" panose="02070309020205020404" pitchFamily="49" charset="0"/>
              </a:rPr>
              <a:t>!val</a:t>
            </a:r>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if ((zero_count == 2 || zero_count == 3) &amp;&amp; </a:t>
            </a:r>
            <a:r>
              <a:rPr lang="en-US" sz="2200" b="1">
                <a:solidFill>
                  <a:srgbClr val="FF0000"/>
                </a:solidFill>
                <a:latin typeface="Courier New" panose="02070309020205020404" pitchFamily="49" charset="0"/>
                <a:cs typeface="Courier New" panose="02070309020205020404" pitchFamily="49" charset="0"/>
              </a:rPr>
              <a:t>val == 1</a:t>
            </a:r>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    break;</a:t>
            </a:r>
            <a:endParaRPr lang="ru-RU" sz="2200" dirty="0" smtClean="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a:t>
            </a:r>
            <a:endParaRPr lang="ru-RU" sz="2200" dirty="0" smtClean="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7"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9895909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81819"/>
          </a:xfrm>
        </p:spPr>
        <p:txBody>
          <a:bodyPr rtlCol="0">
            <a:normAutofit fontScale="90000"/>
          </a:bodyPr>
          <a:lstStyle/>
          <a:p>
            <a:pPr rtl="0"/>
            <a:r>
              <a:rPr lang="en-US" dirty="0"/>
              <a:t>V572. Confusion </a:t>
            </a:r>
            <a:r>
              <a:rPr lang="en-US" dirty="0" smtClean="0"/>
              <a:t>between types </a:t>
            </a:r>
            <a:r>
              <a:rPr lang="en-US" dirty="0"/>
              <a:t>of created and destroyed objects</a:t>
            </a:r>
            <a:endParaRPr lang="ru-RU" dirty="0"/>
          </a:p>
        </p:txBody>
      </p:sp>
      <p:sp>
        <p:nvSpPr>
          <p:cNvPr id="6" name="Content Placeholder 2"/>
          <p:cNvSpPr txBox="1">
            <a:spLocks/>
          </p:cNvSpPr>
          <p:nvPr/>
        </p:nvSpPr>
        <p:spPr>
          <a:xfrm>
            <a:off x="838200" y="1354349"/>
            <a:ext cx="10515600" cy="5865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dirty="0"/>
              <a:t>There are three </a:t>
            </a:r>
            <a:r>
              <a:rPr lang="en-US" dirty="0" err="1" smtClean="0"/>
              <a:t>structs</a:t>
            </a:r>
            <a:r>
              <a:rPr lang="en-US" dirty="0" smtClean="0"/>
              <a:t> </a:t>
            </a:r>
            <a:r>
              <a:rPr lang="en-US" dirty="0"/>
              <a:t>that aren’t related to each other at all:</a:t>
            </a:r>
            <a:endParaRPr lang="ru-RU" dirty="0" smtClean="0"/>
          </a:p>
          <a:p>
            <a:pPr rtl="0"/>
            <a:endParaRPr lang="en-US" dirty="0" smtClean="0"/>
          </a:p>
        </p:txBody>
      </p:sp>
      <p:sp>
        <p:nvSpPr>
          <p:cNvPr id="7" name="Rectangle 6"/>
          <p:cNvSpPr/>
          <p:nvPr/>
        </p:nvSpPr>
        <p:spPr>
          <a:xfrm>
            <a:off x="838200" y="2015567"/>
            <a:ext cx="4699958" cy="1785104"/>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struct </a:t>
            </a:r>
            <a:r>
              <a:rPr lang="en-US" sz="2200" b="1">
                <a:latin typeface="Courier New" panose="02070309020205020404" pitchFamily="49" charset="0"/>
                <a:cs typeface="Courier New" panose="02070309020205020404" pitchFamily="49" charset="0"/>
              </a:rPr>
              <a:t>sockaddr_un</a:t>
            </a:r>
            <a:endParaRPr lang="en-US" sz="2200" b="1"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  sa_family_t sun_family;</a:t>
            </a:r>
          </a:p>
          <a:p>
            <a:pPr rtl="0"/>
            <a:r>
              <a:rPr lang="en-US" sz="2200">
                <a:latin typeface="Courier New" panose="02070309020205020404" pitchFamily="49" charset="0"/>
                <a:cs typeface="Courier New" panose="02070309020205020404" pitchFamily="49" charset="0"/>
              </a:rPr>
              <a:t>  char sun_path[108];</a:t>
            </a:r>
          </a:p>
          <a:p>
            <a:pPr rtl="0"/>
            <a:r>
              <a:rPr lang="en-US" sz="2200">
                <a:latin typeface="Courier New" panose="02070309020205020404" pitchFamily="49" charset="0"/>
                <a:cs typeface="Courier New" panose="02070309020205020404" pitchFamily="49" charset="0"/>
              </a:rPr>
              <a:t>};</a:t>
            </a:r>
          </a:p>
        </p:txBody>
      </p:sp>
      <p:sp>
        <p:nvSpPr>
          <p:cNvPr id="8" name="Rectangle 7"/>
          <p:cNvSpPr/>
          <p:nvPr/>
        </p:nvSpPr>
        <p:spPr>
          <a:xfrm>
            <a:off x="6462623" y="2015567"/>
            <a:ext cx="4699958" cy="1785104"/>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struct </a:t>
            </a:r>
            <a:r>
              <a:rPr lang="en-US" sz="2200" b="1">
                <a:latin typeface="Courier New" panose="02070309020205020404" pitchFamily="49" charset="0"/>
                <a:cs typeface="Courier New" panose="02070309020205020404" pitchFamily="49" charset="0"/>
              </a:rPr>
              <a:t>sockaddr</a:t>
            </a:r>
            <a:endParaRPr lang="en-US" sz="2200" b="1"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  sa_family_t sa_family;</a:t>
            </a:r>
          </a:p>
          <a:p>
            <a:pPr rtl="0"/>
            <a:r>
              <a:rPr lang="en-US" sz="2200">
                <a:latin typeface="Courier New" panose="02070309020205020404" pitchFamily="49" charset="0"/>
                <a:cs typeface="Courier New" panose="02070309020205020404" pitchFamily="49" charset="0"/>
              </a:rPr>
              <a:t>  char sa_data[14];</a:t>
            </a:r>
          </a:p>
          <a:p>
            <a:pPr rtl="0"/>
            <a:r>
              <a:rPr lang="en-US" sz="2200">
                <a:latin typeface="Courier New" panose="02070309020205020404" pitchFamily="49" charset="0"/>
                <a:cs typeface="Courier New" panose="02070309020205020404" pitchFamily="49" charset="0"/>
              </a:rPr>
              <a:t>};</a:t>
            </a:r>
          </a:p>
        </p:txBody>
      </p:sp>
      <p:sp>
        <p:nvSpPr>
          <p:cNvPr id="9" name="Rectangle 8"/>
          <p:cNvSpPr/>
          <p:nvPr/>
        </p:nvSpPr>
        <p:spPr>
          <a:xfrm>
            <a:off x="838200" y="3987438"/>
            <a:ext cx="10515600" cy="2800767"/>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struct </a:t>
            </a:r>
            <a:r>
              <a:rPr lang="en-US" sz="2200" b="1">
                <a:latin typeface="Courier New" panose="02070309020205020404" pitchFamily="49" charset="0"/>
                <a:cs typeface="Courier New" panose="02070309020205020404" pitchFamily="49" charset="0"/>
              </a:rPr>
              <a:t>sockaddr_in</a:t>
            </a:r>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sa_family_t sin_family;</a:t>
            </a:r>
          </a:p>
          <a:p>
            <a:pPr rtl="0"/>
            <a:r>
              <a:rPr lang="en-US" sz="2200">
                <a:latin typeface="Courier New" panose="02070309020205020404" pitchFamily="49" charset="0"/>
                <a:cs typeface="Courier New" panose="02070309020205020404" pitchFamily="49" charset="0"/>
              </a:rPr>
              <a:t>  in_port_t sin_port;</a:t>
            </a:r>
          </a:p>
          <a:p>
            <a:pPr rtl="0"/>
            <a:r>
              <a:rPr lang="en-US" sz="2200">
                <a:latin typeface="Courier New" panose="02070309020205020404" pitchFamily="49" charset="0"/>
                <a:cs typeface="Courier New" panose="02070309020205020404" pitchFamily="49" charset="0"/>
              </a:rPr>
              <a:t>  struct in_addr sin_addr;</a:t>
            </a:r>
          </a:p>
          <a:p>
            <a:pPr rtl="0"/>
            <a:r>
              <a:rPr lang="en-US" sz="2200">
                <a:latin typeface="Courier New" panose="02070309020205020404" pitchFamily="49" charset="0"/>
                <a:cs typeface="Courier New" panose="02070309020205020404" pitchFamily="49" charset="0"/>
              </a:rPr>
              <a:t>  unsigned char sin_zero[sizeof (struct sockaddr)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(sizeof (unsigned short int)) - sizeof (in_port_t)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sizeof (struct in_addr)];</a:t>
            </a:r>
          </a:p>
          <a:p>
            <a:pPr rtl="0"/>
            <a:r>
              <a:rPr lang="en-US" sz="2200">
                <a:latin typeface="Courier New" panose="02070309020205020404" pitchFamily="49" charset="0"/>
                <a:cs typeface="Courier New" panose="02070309020205020404" pitchFamily="49" charset="0"/>
              </a:rPr>
              <a:t>};</a:t>
            </a:r>
          </a:p>
        </p:txBody>
      </p:sp>
      <p:sp>
        <p:nvSpPr>
          <p:cNvPr id="10"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2719739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63417"/>
          </a:xfrm>
          <a:prstGeom prst="rect">
            <a:avLst/>
          </a:prstGeom>
        </p:spPr>
        <p:txBody>
          <a:bodyPr wrap="square" rtlCol="0">
            <a:spAutoFit/>
          </a:bodyPr>
          <a:lstStyle/>
          <a:p>
            <a:pPr rtl="0"/>
            <a:r>
              <a:rPr lang="en-US" sz="2000">
                <a:latin typeface="Courier New" panose="02070309020205020404" pitchFamily="49" charset="0"/>
                <a:cs typeface="Courier New" panose="02070309020205020404" pitchFamily="49" charset="0"/>
              </a:rPr>
              <a:t>class SocketAddress::SocketAddressImpl</a:t>
            </a:r>
            <a:endParaRPr lang="en-US" sz="2000" dirty="0">
              <a:latin typeface="Courier New" panose="02070309020205020404" pitchFamily="49" charset="0"/>
              <a:cs typeface="Courier New" panose="02070309020205020404" pitchFamily="49" charset="0"/>
            </a:endParaRPr>
          </a:p>
          <a:p>
            <a:pPr rtl="0"/>
            <a:r>
              <a:rPr lang="en-US" sz="2000">
                <a:latin typeface="Courier New" panose="02070309020205020404" pitchFamily="49" charset="0"/>
                <a:cs typeface="Courier New" panose="02070309020205020404" pitchFamily="49" charset="0"/>
              </a:rPr>
              <a:t>{</a:t>
            </a:r>
          </a:p>
          <a:p>
            <a:pPr rtl="0"/>
            <a:r>
              <a:rPr lang="en-US" sz="2000">
                <a:latin typeface="Courier New" panose="02070309020205020404" pitchFamily="49" charset="0"/>
                <a:cs typeface="Courier New" panose="02070309020205020404" pitchFamily="49" charset="0"/>
              </a:rPr>
              <a:t>  </a:t>
            </a:r>
            <a:r>
              <a:rPr lang="en-US" sz="2000" b="1">
                <a:solidFill>
                  <a:srgbClr val="FF0000"/>
                </a:solidFill>
                <a:latin typeface="Courier New" panose="02070309020205020404" pitchFamily="49" charset="0"/>
                <a:cs typeface="Courier New" panose="02070309020205020404" pitchFamily="49" charset="0"/>
              </a:rPr>
              <a:t>struct </a:t>
            </a:r>
            <a:r>
              <a:rPr lang="en-US" sz="2000" b="1">
                <a:solidFill>
                  <a:srgbClr val="002060"/>
                </a:solidFill>
                <a:latin typeface="Courier New" panose="02070309020205020404" pitchFamily="49" charset="0"/>
                <a:cs typeface="Courier New" panose="02070309020205020404" pitchFamily="49" charset="0"/>
              </a:rPr>
              <a:t>sockaddr</a:t>
            </a:r>
            <a:r>
              <a:rPr lang="en-US" sz="2000" b="1">
                <a:solidFill>
                  <a:srgbClr val="FF0000"/>
                </a:solidFill>
                <a:latin typeface="Courier New" panose="02070309020205020404" pitchFamily="49" charset="0"/>
                <a:cs typeface="Courier New" panose="02070309020205020404" pitchFamily="49" charset="0"/>
              </a:rPr>
              <a:t> *m_data;</a:t>
            </a:r>
          </a:p>
          <a:p>
            <a:pPr rtl="0"/>
            <a:r>
              <a:rPr lang="en-US" sz="200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pPr rtl="0"/>
            <a:r>
              <a:rPr lang="en-US" sz="2000">
                <a:latin typeface="Courier New" panose="02070309020205020404" pitchFamily="49" charset="0"/>
                <a:cs typeface="Courier New" panose="02070309020205020404" pitchFamily="49" charset="0"/>
              </a:rPr>
              <a:t>  SocketAddressImpl (const SocketAddressImpl &amp;other)</a:t>
            </a:r>
          </a:p>
          <a:p>
            <a:pPr rtl="0"/>
            <a:r>
              <a:rPr lang="en-US" sz="200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pPr rtl="0"/>
            <a:r>
              <a:rPr lang="en-US" sz="200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pPr rtl="0"/>
            <a:r>
              <a:rPr lang="en-US" sz="2000">
                <a:latin typeface="Courier New" panose="02070309020205020404" pitchFamily="49" charset="0"/>
                <a:cs typeface="Courier New" panose="02070309020205020404" pitchFamily="49" charset="0"/>
              </a:rPr>
              <a:t>    case SCIM_SOCKET_LOCAL:</a:t>
            </a:r>
          </a:p>
          <a:p>
            <a:pPr rtl="0"/>
            <a:r>
              <a:rPr lang="en-US" sz="2000">
                <a:latin typeface="Courier New" panose="02070309020205020404" pitchFamily="49" charset="0"/>
                <a:cs typeface="Courier New" panose="02070309020205020404" pitchFamily="49" charset="0"/>
              </a:rPr>
              <a:t>        </a:t>
            </a:r>
            <a:r>
              <a:rPr lang="en-US" sz="2000" b="1">
                <a:solidFill>
                  <a:srgbClr val="FF0000"/>
                </a:solidFill>
                <a:latin typeface="Courier New" panose="02070309020205020404" pitchFamily="49" charset="0"/>
                <a:cs typeface="Courier New" panose="02070309020205020404" pitchFamily="49" charset="0"/>
              </a:rPr>
              <a:t>m_data = (struct sockaddr*) new struct </a:t>
            </a:r>
            <a:r>
              <a:rPr lang="en-US" sz="2000" b="1">
                <a:solidFill>
                  <a:srgbClr val="002060"/>
                </a:solidFill>
                <a:latin typeface="Courier New" panose="02070309020205020404" pitchFamily="49" charset="0"/>
                <a:cs typeface="Courier New" panose="02070309020205020404" pitchFamily="49" charset="0"/>
              </a:rPr>
              <a:t>sockaddr_un</a:t>
            </a:r>
            <a:r>
              <a:rPr lang="en-US" sz="2000" b="1">
                <a:solidFill>
                  <a:srgbClr val="FF0000"/>
                </a:solidFill>
                <a:latin typeface="Courier New" panose="02070309020205020404" pitchFamily="49" charset="0"/>
                <a:cs typeface="Courier New" panose="02070309020205020404" pitchFamily="49" charset="0"/>
              </a:rPr>
              <a:t>;</a:t>
            </a:r>
          </a:p>
          <a:p>
            <a:pPr rtl="0"/>
            <a:r>
              <a:rPr lang="en-US" sz="2000">
                <a:latin typeface="Courier New" panose="02070309020205020404" pitchFamily="49" charset="0"/>
                <a:cs typeface="Courier New" panose="02070309020205020404" pitchFamily="49" charset="0"/>
              </a:rPr>
              <a:t>        len = sizeof (sockaddr_un);</a:t>
            </a:r>
          </a:p>
          <a:p>
            <a:pPr rtl="0"/>
            <a:r>
              <a:rPr lang="en-US" sz="2000">
                <a:latin typeface="Courier New" panose="02070309020205020404" pitchFamily="49" charset="0"/>
                <a:cs typeface="Courier New" panose="02070309020205020404" pitchFamily="49" charset="0"/>
              </a:rPr>
              <a:t>        break;</a:t>
            </a:r>
          </a:p>
          <a:p>
            <a:pPr rtl="0"/>
            <a:r>
              <a:rPr lang="en-US" sz="2000">
                <a:latin typeface="Courier New" panose="02070309020205020404" pitchFamily="49" charset="0"/>
                <a:cs typeface="Courier New" panose="02070309020205020404" pitchFamily="49" charset="0"/>
              </a:rPr>
              <a:t>    case SCIM_SOCKET_INET:</a:t>
            </a:r>
          </a:p>
          <a:p>
            <a:pPr rtl="0"/>
            <a:r>
              <a:rPr lang="en-US" sz="2000">
                <a:latin typeface="Courier New" panose="02070309020205020404" pitchFamily="49" charset="0"/>
                <a:cs typeface="Courier New" panose="02070309020205020404" pitchFamily="49" charset="0"/>
              </a:rPr>
              <a:t>        </a:t>
            </a:r>
            <a:r>
              <a:rPr lang="en-US" sz="2000" b="1">
                <a:solidFill>
                  <a:srgbClr val="FF0000"/>
                </a:solidFill>
                <a:latin typeface="Courier New" panose="02070309020205020404" pitchFamily="49" charset="0"/>
                <a:cs typeface="Courier New" panose="02070309020205020404" pitchFamily="49" charset="0"/>
              </a:rPr>
              <a:t>m_data = (struct sockaddr*) new struct </a:t>
            </a:r>
            <a:r>
              <a:rPr lang="en-US" sz="2000" b="1">
                <a:solidFill>
                  <a:srgbClr val="002060"/>
                </a:solidFill>
                <a:latin typeface="Courier New" panose="02070309020205020404" pitchFamily="49" charset="0"/>
                <a:cs typeface="Courier New" panose="02070309020205020404" pitchFamily="49" charset="0"/>
              </a:rPr>
              <a:t>sockaddr_in</a:t>
            </a:r>
            <a:r>
              <a:rPr lang="en-US" sz="2000" b="1">
                <a:solidFill>
                  <a:srgbClr val="FF0000"/>
                </a:solidFill>
                <a:latin typeface="Courier New" panose="02070309020205020404" pitchFamily="49" charset="0"/>
                <a:cs typeface="Courier New" panose="02070309020205020404" pitchFamily="49" charset="0"/>
              </a:rPr>
              <a:t>;</a:t>
            </a:r>
            <a:endParaRPr lang="en-US" sz="2000" b="1" dirty="0">
              <a:solidFill>
                <a:srgbClr val="FF0000"/>
              </a:solidFill>
              <a:latin typeface="Courier New" panose="02070309020205020404" pitchFamily="49" charset="0"/>
              <a:cs typeface="Courier New" panose="02070309020205020404" pitchFamily="49" charset="0"/>
            </a:endParaRPr>
          </a:p>
          <a:p>
            <a:pPr rtl="0"/>
            <a:r>
              <a:rPr lang="en-US" sz="2000">
                <a:latin typeface="Courier New" panose="02070309020205020404" pitchFamily="49" charset="0"/>
                <a:cs typeface="Courier New" panose="02070309020205020404" pitchFamily="49" charset="0"/>
              </a:rPr>
              <a:t>        len = sizeof (sockaddr_in);</a:t>
            </a:r>
          </a:p>
          <a:p>
            <a:pPr rtl="0"/>
            <a:r>
              <a:rPr lang="en-US" sz="2000">
                <a:latin typeface="Courier New" panose="02070309020205020404" pitchFamily="49" charset="0"/>
                <a:cs typeface="Courier New" panose="02070309020205020404" pitchFamily="49" charset="0"/>
              </a:rPr>
              <a:t>        break;</a:t>
            </a:r>
          </a:p>
          <a:p>
            <a:pPr rtl="0"/>
            <a:r>
              <a:rPr lang="en-US" sz="200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pPr rtl="0"/>
            <a:r>
              <a:rPr lang="en-US" sz="200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pPr rtl="0"/>
            <a:endParaRPr lang="en-US" sz="2000" dirty="0">
              <a:latin typeface="Courier New" panose="02070309020205020404" pitchFamily="49" charset="0"/>
              <a:cs typeface="Courier New" panose="02070309020205020404" pitchFamily="49" charset="0"/>
            </a:endParaRPr>
          </a:p>
          <a:p>
            <a:pPr rtl="0"/>
            <a:r>
              <a:rPr lang="en-US" sz="2000">
                <a:latin typeface="Courier New" panose="02070309020205020404" pitchFamily="49" charset="0"/>
                <a:cs typeface="Courier New" panose="02070309020205020404" pitchFamily="49" charset="0"/>
              </a:rPr>
              <a:t>  ~SocketAddressImpl () {</a:t>
            </a:r>
            <a:endParaRPr lang="en-US" sz="2000" dirty="0">
              <a:latin typeface="Courier New" panose="02070309020205020404" pitchFamily="49" charset="0"/>
              <a:cs typeface="Courier New" panose="02070309020205020404" pitchFamily="49" charset="0"/>
            </a:endParaRPr>
          </a:p>
          <a:p>
            <a:pPr rtl="0"/>
            <a:r>
              <a:rPr lang="en-US" sz="2000">
                <a:latin typeface="Courier New" panose="02070309020205020404" pitchFamily="49" charset="0"/>
                <a:cs typeface="Courier New" panose="02070309020205020404" pitchFamily="49" charset="0"/>
              </a:rPr>
              <a:t>    if (m_data) </a:t>
            </a:r>
            <a:r>
              <a:rPr lang="en-US" sz="2000" b="1">
                <a:solidFill>
                  <a:srgbClr val="FF0000"/>
                </a:solidFill>
                <a:latin typeface="Courier New" panose="02070309020205020404" pitchFamily="49" charset="0"/>
                <a:cs typeface="Courier New" panose="02070309020205020404" pitchFamily="49" charset="0"/>
              </a:rPr>
              <a:t>delete m_data</a:t>
            </a:r>
            <a:r>
              <a:rPr lang="en-US" sz="2000">
                <a:latin typeface="Courier New" panose="02070309020205020404" pitchFamily="49"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a:p>
            <a:pPr rtl="0"/>
            <a:r>
              <a:rPr lang="en-US" sz="2000">
                <a:latin typeface="Courier New" panose="02070309020205020404" pitchFamily="49" charset="0"/>
                <a:cs typeface="Courier New" panose="02070309020205020404" pitchFamily="49" charset="0"/>
              </a:rPr>
              <a:t>  }</a:t>
            </a:r>
            <a:endParaRPr lang="en-US" sz="2000" dirty="0">
              <a:latin typeface="Courier New" panose="02070309020205020404" pitchFamily="49" charset="0"/>
              <a:cs typeface="Courier New" panose="02070309020205020404" pitchFamily="49" charset="0"/>
            </a:endParaRPr>
          </a:p>
          <a:p>
            <a:pPr rtl="0"/>
            <a:r>
              <a:rPr lang="en-US" sz="2000">
                <a:latin typeface="Courier New" panose="02070309020205020404" pitchFamily="49" charset="0"/>
                <a:cs typeface="Courier New" panose="02070309020205020404" pitchFamily="49" charset="0"/>
              </a:rPr>
              <a:t>};</a:t>
            </a:r>
          </a:p>
        </p:txBody>
      </p:sp>
      <p:sp>
        <p:nvSpPr>
          <p:cNvPr id="3"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62269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lstStyle/>
          <a:p>
            <a:pPr rtl="0"/>
            <a:r>
              <a:rPr lang="en-US"/>
              <a:t>Warnings:</a:t>
            </a:r>
          </a:p>
          <a:p>
            <a:pPr lvl="1" rtl="0"/>
            <a:r>
              <a:rPr lang="en-US"/>
              <a:t>V572 It is odd that the object which was created using 'new' operator is immediately cast to another type. scim_socket.cpp 136</a:t>
            </a:r>
            <a:endParaRPr lang="en-US" dirty="0"/>
          </a:p>
          <a:p>
            <a:pPr lvl="1" rtl="0"/>
            <a:r>
              <a:rPr lang="en-US"/>
              <a:t>V572 It is odd that the object which was created using 'new' operator is immediately cast to another type. scim_socket.cpp 140</a:t>
            </a:r>
            <a:endParaRPr lang="en-US" dirty="0"/>
          </a:p>
          <a:p>
            <a:pPr rtl="0"/>
            <a:r>
              <a:rPr lang="en-US"/>
              <a:t>Errors in total: 4</a:t>
            </a:r>
            <a:endParaRPr lang="en-US" dirty="0" smtClean="0"/>
          </a:p>
          <a:p>
            <a:pPr lvl="1" rtl="0"/>
            <a:endParaRPr lang="ru-RU"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5696757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rtlCol="0"/>
          <a:lstStyle/>
          <a:p>
            <a:pPr rtl="0"/>
            <a:r>
              <a:rPr lang="en-US" dirty="0"/>
              <a:t>V595. The pointer is checked </a:t>
            </a:r>
            <a:r>
              <a:rPr lang="en-US" dirty="0" smtClean="0"/>
              <a:t>only after </a:t>
            </a:r>
            <a:r>
              <a:rPr lang="en-US" dirty="0"/>
              <a:t>it </a:t>
            </a:r>
            <a:r>
              <a:rPr lang="en-US" dirty="0" smtClean="0"/>
              <a:t>was already dereferenced</a:t>
            </a:r>
            <a:endParaRPr lang="ru-RU" dirty="0"/>
          </a:p>
        </p:txBody>
      </p:sp>
      <p:sp>
        <p:nvSpPr>
          <p:cNvPr id="3" name="Content Placeholder 2"/>
          <p:cNvSpPr>
            <a:spLocks noGrp="1"/>
          </p:cNvSpPr>
          <p:nvPr>
            <p:ph idx="1"/>
          </p:nvPr>
        </p:nvSpPr>
        <p:spPr>
          <a:xfrm>
            <a:off x="5572664" y="4865298"/>
            <a:ext cx="6619336" cy="1992702"/>
          </a:xfrm>
        </p:spPr>
        <p:txBody>
          <a:bodyPr rtlCol="0">
            <a:normAutofit/>
          </a:bodyPr>
          <a:lstStyle/>
          <a:p>
            <a:pPr rtl="0"/>
            <a:r>
              <a:rPr lang="en-US"/>
              <a:t>V595 The 'priv' pointer was utilized before it was verified against nullptr. Check lines: 110, 114. view_generic_popup.c 110</a:t>
            </a:r>
            <a:endParaRPr lang="ru-RU" dirty="0" smtClean="0"/>
          </a:p>
          <a:p>
            <a:pPr rtl="0"/>
            <a:r>
              <a:rPr lang="en-US"/>
              <a:t>Errors in total: 5</a:t>
            </a:r>
            <a:endParaRPr lang="ru-RU" dirty="0"/>
          </a:p>
        </p:txBody>
      </p:sp>
      <p:sp>
        <p:nvSpPr>
          <p:cNvPr id="4" name="Rectangle 3"/>
          <p:cNvSpPr/>
          <p:nvPr/>
        </p:nvSpPr>
        <p:spPr>
          <a:xfrm>
            <a:off x="362309" y="1489356"/>
            <a:ext cx="11654287" cy="4293483"/>
          </a:xfrm>
          <a:prstGeom prst="rect">
            <a:avLst/>
          </a:prstGeom>
        </p:spPr>
        <p:txBody>
          <a:bodyPr wrap="square" rtlCol="0">
            <a:spAutoFit/>
          </a:bodyPr>
          <a:lstStyle/>
          <a:p>
            <a:pPr rtl="0"/>
            <a:r>
              <a:rPr lang="en-US" sz="2100" dirty="0">
                <a:latin typeface="Courier New" panose="02070309020205020404" pitchFamily="49" charset="0"/>
                <a:cs typeface="Courier New" panose="02070309020205020404" pitchFamily="49" charset="0"/>
              </a:rPr>
              <a:t>static void _show(void *data)</a:t>
            </a:r>
          </a:p>
          <a:p>
            <a:pPr rtl="0"/>
            <a:r>
              <a:rPr lang="en-US" sz="2100" dirty="0">
                <a:latin typeface="Courier New" panose="02070309020205020404" pitchFamily="49" charset="0"/>
                <a:cs typeface="Courier New" panose="02070309020205020404" pitchFamily="49" charset="0"/>
              </a:rPr>
              <a:t>{</a:t>
            </a:r>
          </a:p>
          <a:p>
            <a:pPr rtl="0"/>
            <a:r>
              <a:rPr lang="en-US" sz="2100" dirty="0">
                <a:latin typeface="Courier New" panose="02070309020205020404" pitchFamily="49" charset="0"/>
                <a:cs typeface="Courier New" panose="02070309020205020404" pitchFamily="49" charset="0"/>
              </a:rPr>
              <a:t>  SETTING_TRACE_BEGIN;</a:t>
            </a:r>
          </a:p>
          <a:p>
            <a:pPr rtl="0"/>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struct</a:t>
            </a:r>
            <a:r>
              <a:rPr lang="en-US" sz="2100" dirty="0">
                <a:latin typeface="Courier New" panose="02070309020205020404" pitchFamily="49" charset="0"/>
                <a:cs typeface="Courier New" panose="02070309020205020404" pitchFamily="49" charset="0"/>
              </a:rPr>
              <a:t> _</a:t>
            </a:r>
            <a:r>
              <a:rPr lang="en-US" sz="2100" dirty="0" err="1">
                <a:latin typeface="Courier New" panose="02070309020205020404" pitchFamily="49" charset="0"/>
                <a:cs typeface="Courier New" panose="02070309020205020404" pitchFamily="49" charset="0"/>
              </a:rPr>
              <a:t>priv</a:t>
            </a:r>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priv</a:t>
            </a:r>
            <a:r>
              <a:rPr lang="en-US" sz="2100" dirty="0">
                <a:latin typeface="Courier New" panose="02070309020205020404" pitchFamily="49" charset="0"/>
                <a:cs typeface="Courier New" panose="02070309020205020404" pitchFamily="49" charset="0"/>
              </a:rPr>
              <a:t> = (</a:t>
            </a:r>
            <a:r>
              <a:rPr lang="en-US" sz="2100" dirty="0" err="1">
                <a:latin typeface="Courier New" panose="02070309020205020404" pitchFamily="49" charset="0"/>
                <a:cs typeface="Courier New" panose="02070309020205020404" pitchFamily="49" charset="0"/>
              </a:rPr>
              <a:t>struct</a:t>
            </a:r>
            <a:r>
              <a:rPr lang="en-US" sz="2100" dirty="0">
                <a:latin typeface="Courier New" panose="02070309020205020404" pitchFamily="49" charset="0"/>
                <a:cs typeface="Courier New" panose="02070309020205020404" pitchFamily="49" charset="0"/>
              </a:rPr>
              <a:t> _</a:t>
            </a:r>
            <a:r>
              <a:rPr lang="en-US" sz="2100" dirty="0" err="1">
                <a:latin typeface="Courier New" panose="02070309020205020404" pitchFamily="49" charset="0"/>
                <a:cs typeface="Courier New" panose="02070309020205020404" pitchFamily="49" charset="0"/>
              </a:rPr>
              <a:t>priv</a:t>
            </a:r>
            <a:r>
              <a:rPr lang="en-US" sz="2100" dirty="0">
                <a:latin typeface="Courier New" panose="02070309020205020404" pitchFamily="49" charset="0"/>
                <a:cs typeface="Courier New" panose="02070309020205020404" pitchFamily="49" charset="0"/>
              </a:rPr>
              <a:t> *)data;</a:t>
            </a:r>
          </a:p>
          <a:p>
            <a:pPr rtl="0"/>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Eina_List</a:t>
            </a:r>
            <a:r>
              <a:rPr lang="en-US" sz="2100" dirty="0">
                <a:latin typeface="Courier New" panose="02070309020205020404" pitchFamily="49" charset="0"/>
                <a:cs typeface="Courier New" panose="02070309020205020404" pitchFamily="49" charset="0"/>
              </a:rPr>
              <a:t> *children = </a:t>
            </a:r>
            <a:r>
              <a:rPr lang="en-US" sz="2100" dirty="0" err="1">
                <a:latin typeface="Courier New" panose="02070309020205020404" pitchFamily="49" charset="0"/>
                <a:cs typeface="Courier New" panose="02070309020205020404" pitchFamily="49" charset="0"/>
              </a:rPr>
              <a:t>elm_box_children_get</a:t>
            </a:r>
            <a:r>
              <a:rPr lang="en-US" sz="2100" dirty="0">
                <a:latin typeface="Courier New" panose="02070309020205020404" pitchFamily="49" charset="0"/>
                <a:cs typeface="Courier New" panose="02070309020205020404" pitchFamily="49" charset="0"/>
              </a:rPr>
              <a:t>(</a:t>
            </a:r>
            <a:r>
              <a:rPr lang="en-US" sz="2100" b="1" dirty="0" err="1">
                <a:solidFill>
                  <a:srgbClr val="FF0000"/>
                </a:solidFill>
                <a:latin typeface="Courier New" panose="02070309020205020404" pitchFamily="49" charset="0"/>
                <a:cs typeface="Courier New" panose="02070309020205020404" pitchFamily="49" charset="0"/>
              </a:rPr>
              <a:t>priv</a:t>
            </a:r>
            <a:r>
              <a:rPr lang="en-US" sz="2100" b="1" dirty="0">
                <a:solidFill>
                  <a:srgbClr val="FF0000"/>
                </a:solidFill>
                <a:latin typeface="Courier New" panose="02070309020205020404" pitchFamily="49" charset="0"/>
                <a:cs typeface="Courier New" panose="02070309020205020404" pitchFamily="49" charset="0"/>
              </a:rPr>
              <a:t>-&gt;box</a:t>
            </a:r>
            <a:r>
              <a:rPr lang="en-US" sz="2100" dirty="0">
                <a:latin typeface="Courier New" panose="02070309020205020404" pitchFamily="49" charset="0"/>
                <a:cs typeface="Courier New" panose="02070309020205020404" pitchFamily="49" charset="0"/>
              </a:rPr>
              <a:t>);</a:t>
            </a:r>
          </a:p>
          <a:p>
            <a:pPr rtl="0"/>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Evas_Object</a:t>
            </a:r>
            <a:r>
              <a:rPr lang="en-US" sz="2100" dirty="0">
                <a:latin typeface="Courier New" panose="02070309020205020404" pitchFamily="49" charset="0"/>
                <a:cs typeface="Courier New" panose="02070309020205020404" pitchFamily="49" charset="0"/>
              </a:rPr>
              <a:t> *first = </a:t>
            </a:r>
            <a:r>
              <a:rPr lang="en-US" sz="2100" dirty="0" err="1">
                <a:latin typeface="Courier New" panose="02070309020205020404" pitchFamily="49" charset="0"/>
                <a:cs typeface="Courier New" panose="02070309020205020404" pitchFamily="49" charset="0"/>
              </a:rPr>
              <a:t>eina_list_data_get</a:t>
            </a:r>
            <a:r>
              <a:rPr lang="en-US" sz="2100" dirty="0">
                <a:latin typeface="Courier New" panose="02070309020205020404" pitchFamily="49" charset="0"/>
                <a:cs typeface="Courier New" panose="02070309020205020404" pitchFamily="49" charset="0"/>
              </a:rPr>
              <a:t>(children);</a:t>
            </a:r>
          </a:p>
          <a:p>
            <a:pPr rtl="0"/>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Evas_Object</a:t>
            </a:r>
            <a:r>
              <a:rPr lang="en-US" sz="2100" dirty="0">
                <a:latin typeface="Courier New" panose="02070309020205020404" pitchFamily="49" charset="0"/>
                <a:cs typeface="Courier New" panose="02070309020205020404" pitchFamily="49" charset="0"/>
              </a:rPr>
              <a:t> *selected = </a:t>
            </a:r>
            <a:r>
              <a:rPr lang="en-US" sz="2100" dirty="0" err="1">
                <a:latin typeface="Courier New" panose="02070309020205020404" pitchFamily="49" charset="0"/>
                <a:cs typeface="Courier New" panose="02070309020205020404" pitchFamily="49" charset="0"/>
              </a:rPr>
              <a:t>eina_list_nth</a:t>
            </a:r>
            <a:r>
              <a:rPr lang="en-US" sz="2100" dirty="0">
                <a:latin typeface="Courier New" panose="02070309020205020404" pitchFamily="49" charset="0"/>
                <a:cs typeface="Courier New" panose="02070309020205020404" pitchFamily="49" charset="0"/>
              </a:rPr>
              <a:t>(children,</a:t>
            </a:r>
          </a:p>
          <a:p>
            <a:pPr rtl="0"/>
            <a:r>
              <a:rPr lang="en-US" sz="2100" dirty="0">
                <a:latin typeface="Courier New" panose="02070309020205020404" pitchFamily="49" charset="0"/>
                <a:cs typeface="Courier New" panose="02070309020205020404" pitchFamily="49" charset="0"/>
              </a:rPr>
              <a:t>                                        </a:t>
            </a:r>
            <a:r>
              <a:rPr lang="en-US" sz="2100" b="1" dirty="0" err="1">
                <a:solidFill>
                  <a:srgbClr val="FF0000"/>
                </a:solidFill>
                <a:latin typeface="Courier New" panose="02070309020205020404" pitchFamily="49" charset="0"/>
                <a:cs typeface="Courier New" panose="02070309020205020404" pitchFamily="49" charset="0"/>
              </a:rPr>
              <a:t>priv</a:t>
            </a:r>
            <a:r>
              <a:rPr lang="en-US" sz="2100" b="1" dirty="0">
                <a:solidFill>
                  <a:srgbClr val="FF0000"/>
                </a:solidFill>
                <a:latin typeface="Courier New" panose="02070309020205020404" pitchFamily="49" charset="0"/>
                <a:cs typeface="Courier New" panose="02070309020205020404" pitchFamily="49" charset="0"/>
              </a:rPr>
              <a:t>-&gt;</a:t>
            </a:r>
            <a:r>
              <a:rPr lang="en-US" sz="2100" b="1" dirty="0" err="1">
                <a:solidFill>
                  <a:srgbClr val="FF0000"/>
                </a:solidFill>
                <a:latin typeface="Courier New" panose="02070309020205020404" pitchFamily="49" charset="0"/>
                <a:cs typeface="Courier New" panose="02070309020205020404" pitchFamily="49" charset="0"/>
              </a:rPr>
              <a:t>item_selected_on_show</a:t>
            </a:r>
            <a:r>
              <a:rPr lang="en-US" sz="2100" dirty="0">
                <a:latin typeface="Courier New" panose="02070309020205020404" pitchFamily="49" charset="0"/>
                <a:cs typeface="Courier New" panose="02070309020205020404" pitchFamily="49" charset="0"/>
              </a:rPr>
              <a:t>);</a:t>
            </a:r>
          </a:p>
          <a:p>
            <a:pPr rtl="0"/>
            <a:endParaRPr lang="en-US" sz="2100" dirty="0">
              <a:latin typeface="Courier New" panose="02070309020205020404" pitchFamily="49" charset="0"/>
              <a:cs typeface="Courier New" panose="02070309020205020404" pitchFamily="49" charset="0"/>
            </a:endParaRPr>
          </a:p>
          <a:p>
            <a:pPr rtl="0"/>
            <a:r>
              <a:rPr lang="en-US" sz="2100" dirty="0">
                <a:latin typeface="Courier New" panose="02070309020205020404" pitchFamily="49" charset="0"/>
                <a:cs typeface="Courier New" panose="02070309020205020404" pitchFamily="49" charset="0"/>
              </a:rPr>
              <a:t>  if (</a:t>
            </a:r>
            <a:r>
              <a:rPr lang="en-US" sz="2100" b="1" dirty="0">
                <a:solidFill>
                  <a:srgbClr val="FF0000"/>
                </a:solidFill>
                <a:latin typeface="Courier New" panose="02070309020205020404" pitchFamily="49" charset="0"/>
                <a:cs typeface="Courier New" panose="02070309020205020404" pitchFamily="49" charset="0"/>
              </a:rPr>
              <a:t>!</a:t>
            </a:r>
            <a:r>
              <a:rPr lang="en-US" sz="2100" b="1" dirty="0" err="1">
                <a:solidFill>
                  <a:srgbClr val="FF0000"/>
                </a:solidFill>
                <a:latin typeface="Courier New" panose="02070309020205020404" pitchFamily="49" charset="0"/>
                <a:cs typeface="Courier New" panose="02070309020205020404" pitchFamily="49" charset="0"/>
              </a:rPr>
              <a:t>priv</a:t>
            </a:r>
            <a:r>
              <a:rPr lang="en-US" sz="2100" dirty="0">
                <a:latin typeface="Courier New" panose="02070309020205020404" pitchFamily="49" charset="0"/>
                <a:cs typeface="Courier New" panose="02070309020205020404" pitchFamily="49" charset="0"/>
              </a:rPr>
              <a:t>) {</a:t>
            </a:r>
          </a:p>
          <a:p>
            <a:pPr rtl="0"/>
            <a:r>
              <a:rPr lang="en-US" sz="2100" dirty="0">
                <a:latin typeface="Courier New" panose="02070309020205020404" pitchFamily="49" charset="0"/>
                <a:cs typeface="Courier New" panose="02070309020205020404" pitchFamily="49" charset="0"/>
              </a:rPr>
              <a:t>    _ERR("Invalid parameter.");</a:t>
            </a:r>
          </a:p>
          <a:p>
            <a:pPr rtl="0"/>
            <a:r>
              <a:rPr lang="en-US" sz="2100" dirty="0">
                <a:latin typeface="Courier New" panose="02070309020205020404" pitchFamily="49" charset="0"/>
                <a:cs typeface="Courier New" panose="02070309020205020404" pitchFamily="49" charset="0"/>
              </a:rPr>
              <a:t>    return;</a:t>
            </a:r>
          </a:p>
          <a:p>
            <a:pPr rtl="0"/>
            <a:r>
              <a:rPr lang="en-US" sz="2100" dirty="0">
                <a:latin typeface="Courier New" panose="02070309020205020404" pitchFamily="49" charset="0"/>
                <a:cs typeface="Courier New" panose="02070309020205020404" pitchFamily="49" charset="0"/>
              </a:rPr>
              <a:t>  }</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3034614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rtlCol="0"/>
          <a:lstStyle/>
          <a:p>
            <a:pPr rtl="0"/>
            <a:r>
              <a:rPr lang="en-US" dirty="0"/>
              <a:t>V597. Private data </a:t>
            </a:r>
            <a:r>
              <a:rPr lang="en-US" dirty="0" smtClean="0"/>
              <a:t>is not </a:t>
            </a:r>
            <a:r>
              <a:rPr lang="en-US" dirty="0"/>
              <a:t>cleared</a:t>
            </a:r>
            <a:endParaRPr lang="ru-RU" dirty="0"/>
          </a:p>
        </p:txBody>
      </p:sp>
      <p:sp>
        <p:nvSpPr>
          <p:cNvPr id="3" name="Content Placeholder 2"/>
          <p:cNvSpPr>
            <a:spLocks noGrp="1"/>
          </p:cNvSpPr>
          <p:nvPr>
            <p:ph idx="1"/>
          </p:nvPr>
        </p:nvSpPr>
        <p:spPr>
          <a:xfrm>
            <a:off x="838200" y="4459857"/>
            <a:ext cx="10669438" cy="1992702"/>
          </a:xfrm>
        </p:spPr>
        <p:txBody>
          <a:bodyPr rtlCol="0">
            <a:normAutofit/>
          </a:bodyPr>
          <a:lstStyle/>
          <a:p>
            <a:pPr rtl="0"/>
            <a:r>
              <a:rPr lang="en-US"/>
              <a:t>V597 The compiler could delete the 'memset' function call, which is used to flush 'finalcount' buffer. The memset_s() function should be used to erase the private data. wifi_generate_pin.c 185</a:t>
            </a:r>
            <a:endParaRPr lang="ru-RU" dirty="0" smtClean="0"/>
          </a:p>
          <a:p>
            <a:pPr rtl="0"/>
            <a:r>
              <a:rPr lang="en-US"/>
              <a:t>Errors in total: 1</a:t>
            </a:r>
            <a:endParaRPr lang="ru-RU" dirty="0"/>
          </a:p>
        </p:txBody>
      </p:sp>
      <p:sp>
        <p:nvSpPr>
          <p:cNvPr id="4" name="Rectangle 3"/>
          <p:cNvSpPr/>
          <p:nvPr/>
        </p:nvSpPr>
        <p:spPr>
          <a:xfrm>
            <a:off x="838200" y="1489356"/>
            <a:ext cx="11178396" cy="2677656"/>
          </a:xfrm>
          <a:prstGeom prst="rect">
            <a:avLst/>
          </a:prstGeom>
        </p:spPr>
        <p:txBody>
          <a:bodyPr wrap="square" rtlCol="0">
            <a:spAutoFit/>
          </a:bodyPr>
          <a:lstStyle/>
          <a:p>
            <a:pPr rtl="0"/>
            <a:r>
              <a:rPr lang="en-US" sz="2100" dirty="0">
                <a:latin typeface="Courier New" panose="02070309020205020404" pitchFamily="49" charset="0"/>
                <a:cs typeface="Courier New" panose="02070309020205020404" pitchFamily="49" charset="0"/>
              </a:rPr>
              <a:t>static void SHA1Final(unsigned char digest[20], SHA1_CTX* context)</a:t>
            </a:r>
          </a:p>
          <a:p>
            <a:pPr rtl="0"/>
            <a:r>
              <a:rPr lang="en-US" sz="2100" dirty="0">
                <a:latin typeface="Courier New" panose="02070309020205020404" pitchFamily="49" charset="0"/>
                <a:cs typeface="Courier New" panose="02070309020205020404" pitchFamily="49" charset="0"/>
              </a:rPr>
              <a:t>{</a:t>
            </a:r>
          </a:p>
          <a:p>
            <a:pPr rtl="0"/>
            <a:r>
              <a:rPr lang="en-US" sz="2100" dirty="0">
                <a:latin typeface="Courier New" panose="02070309020205020404" pitchFamily="49" charset="0"/>
                <a:cs typeface="Courier New" panose="02070309020205020404" pitchFamily="49" charset="0"/>
              </a:rPr>
              <a:t>  u32 </a:t>
            </a:r>
            <a:r>
              <a:rPr lang="en-US" sz="2100" dirty="0" err="1">
                <a:latin typeface="Courier New" panose="02070309020205020404" pitchFamily="49" charset="0"/>
                <a:cs typeface="Courier New" panose="02070309020205020404" pitchFamily="49" charset="0"/>
              </a:rPr>
              <a:t>i</a:t>
            </a:r>
            <a:r>
              <a:rPr lang="en-US" sz="2100" dirty="0">
                <a:latin typeface="Courier New" panose="02070309020205020404" pitchFamily="49" charset="0"/>
                <a:cs typeface="Courier New" panose="02070309020205020404" pitchFamily="49" charset="0"/>
              </a:rPr>
              <a:t>;</a:t>
            </a:r>
          </a:p>
          <a:p>
            <a:pPr rtl="0"/>
            <a:r>
              <a:rPr lang="en-US" sz="2100" dirty="0">
                <a:latin typeface="Courier New" panose="02070309020205020404" pitchFamily="49" charset="0"/>
                <a:cs typeface="Courier New" panose="02070309020205020404" pitchFamily="49" charset="0"/>
              </a:rPr>
              <a:t>  unsigned char </a:t>
            </a:r>
            <a:r>
              <a:rPr lang="en-US" sz="2100" dirty="0" err="1">
                <a:latin typeface="Courier New" panose="02070309020205020404" pitchFamily="49" charset="0"/>
                <a:cs typeface="Courier New" panose="02070309020205020404" pitchFamily="49" charset="0"/>
              </a:rPr>
              <a:t>finalcount</a:t>
            </a:r>
            <a:r>
              <a:rPr lang="en-US" sz="2100" dirty="0">
                <a:latin typeface="Courier New" panose="02070309020205020404" pitchFamily="49" charset="0"/>
                <a:cs typeface="Courier New" panose="02070309020205020404" pitchFamily="49" charset="0"/>
              </a:rPr>
              <a:t>[8];</a:t>
            </a:r>
            <a:endParaRPr lang="ru-RU" sz="2100" dirty="0" smtClean="0">
              <a:latin typeface="Courier New" panose="02070309020205020404" pitchFamily="49" charset="0"/>
              <a:cs typeface="Courier New" panose="02070309020205020404" pitchFamily="49" charset="0"/>
            </a:endParaRPr>
          </a:p>
          <a:p>
            <a:pPr rtl="0"/>
            <a:r>
              <a:rPr lang="en-US" sz="2100" dirty="0">
                <a:latin typeface="Courier New" panose="02070309020205020404" pitchFamily="49" charset="0"/>
                <a:cs typeface="Courier New" panose="02070309020205020404" pitchFamily="49" charset="0"/>
              </a:rPr>
              <a:t>  ....</a:t>
            </a:r>
            <a:endParaRPr lang="ru-RU" sz="2100" dirty="0" smtClean="0">
              <a:latin typeface="Courier New" panose="02070309020205020404" pitchFamily="49" charset="0"/>
              <a:cs typeface="Courier New" panose="02070309020205020404" pitchFamily="49" charset="0"/>
            </a:endParaRPr>
          </a:p>
          <a:p>
            <a:pPr rtl="0"/>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memset</a:t>
            </a:r>
            <a:r>
              <a:rPr lang="en-US" sz="2100" dirty="0">
                <a:latin typeface="Courier New" panose="02070309020205020404" pitchFamily="49" charset="0"/>
                <a:cs typeface="Courier New" panose="02070309020205020404" pitchFamily="49" charset="0"/>
              </a:rPr>
              <a:t>(context-&gt;count, 0, 8);</a:t>
            </a:r>
          </a:p>
          <a:p>
            <a:pPr rtl="0"/>
            <a:r>
              <a:rPr lang="en-US" sz="2100" dirty="0">
                <a:latin typeface="Courier New" panose="02070309020205020404" pitchFamily="49" charset="0"/>
                <a:cs typeface="Courier New" panose="02070309020205020404" pitchFamily="49" charset="0"/>
              </a:rPr>
              <a:t>  </a:t>
            </a:r>
            <a:r>
              <a:rPr lang="en-US" sz="2100" b="1" dirty="0" err="1">
                <a:solidFill>
                  <a:srgbClr val="FF0000"/>
                </a:solidFill>
                <a:latin typeface="Courier New" panose="02070309020205020404" pitchFamily="49" charset="0"/>
                <a:cs typeface="Courier New" panose="02070309020205020404" pitchFamily="49" charset="0"/>
              </a:rPr>
              <a:t>memset</a:t>
            </a:r>
            <a:r>
              <a:rPr lang="en-US" sz="2100" b="1" dirty="0">
                <a:solidFill>
                  <a:srgbClr val="FF0000"/>
                </a:solidFill>
                <a:latin typeface="Courier New" panose="02070309020205020404" pitchFamily="49" charset="0"/>
                <a:cs typeface="Courier New" panose="02070309020205020404" pitchFamily="49" charset="0"/>
              </a:rPr>
              <a:t>(</a:t>
            </a:r>
            <a:r>
              <a:rPr lang="en-US" sz="2100" b="1" dirty="0" err="1">
                <a:solidFill>
                  <a:srgbClr val="FF0000"/>
                </a:solidFill>
                <a:latin typeface="Courier New" panose="02070309020205020404" pitchFamily="49" charset="0"/>
                <a:cs typeface="Courier New" panose="02070309020205020404" pitchFamily="49" charset="0"/>
              </a:rPr>
              <a:t>finalcount</a:t>
            </a:r>
            <a:r>
              <a:rPr lang="en-US" sz="2100" b="1" dirty="0">
                <a:solidFill>
                  <a:srgbClr val="FF0000"/>
                </a:solidFill>
                <a:latin typeface="Courier New" panose="02070309020205020404" pitchFamily="49" charset="0"/>
                <a:cs typeface="Courier New" panose="02070309020205020404" pitchFamily="49" charset="0"/>
              </a:rPr>
              <a:t>, 0, 8);</a:t>
            </a:r>
          </a:p>
          <a:p>
            <a:pPr rtl="0"/>
            <a:r>
              <a:rPr lang="en-US" sz="2100" dirty="0">
                <a:latin typeface="Courier New" panose="02070309020205020404" pitchFamily="49" charset="0"/>
                <a:cs typeface="Courier New" panose="02070309020205020404" pitchFamily="49" charset="0"/>
              </a:rPr>
              <a:t>}</a:t>
            </a:r>
            <a:endParaRPr lang="ru-RU" sz="21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908725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lstStyle/>
          <a:p>
            <a:pPr rtl="0"/>
            <a:r>
              <a:rPr lang="en-US" dirty="0"/>
              <a:t>V611. Confusion with the allocation and freeing of the memory</a:t>
            </a:r>
            <a:endParaRPr lang="ru-RU" dirty="0"/>
          </a:p>
        </p:txBody>
      </p:sp>
      <p:sp>
        <p:nvSpPr>
          <p:cNvPr id="3" name="Content Placeholder 2"/>
          <p:cNvSpPr>
            <a:spLocks noGrp="1"/>
          </p:cNvSpPr>
          <p:nvPr>
            <p:ph idx="1"/>
          </p:nvPr>
        </p:nvSpPr>
        <p:spPr>
          <a:xfrm>
            <a:off x="838199" y="4873926"/>
            <a:ext cx="10515600" cy="1648094"/>
          </a:xfrm>
        </p:spPr>
        <p:txBody>
          <a:bodyPr rtlCol="0">
            <a:normAutofit lnSpcReduction="10000"/>
          </a:bodyPr>
          <a:lstStyle/>
          <a:p>
            <a:pPr rtl="0"/>
            <a:r>
              <a:rPr lang="en-US"/>
              <a:t>V611 The memory was allocated using 'alloca' function but was released using the 'free' function. Consider inspecting operation logics behind the 'full_path' variable. setting-ringtone-remove.c 88</a:t>
            </a:r>
            <a:endParaRPr lang="ru-RU" dirty="0" smtClean="0"/>
          </a:p>
          <a:p>
            <a:pPr rtl="0"/>
            <a:r>
              <a:rPr lang="en-US"/>
              <a:t>Errors in total: 2</a:t>
            </a:r>
            <a:endParaRPr lang="ru-RU" dirty="0"/>
          </a:p>
        </p:txBody>
      </p:sp>
      <p:sp>
        <p:nvSpPr>
          <p:cNvPr id="4" name="Rectangle 3"/>
          <p:cNvSpPr/>
          <p:nvPr/>
        </p:nvSpPr>
        <p:spPr>
          <a:xfrm>
            <a:off x="838199" y="1454852"/>
            <a:ext cx="10772955" cy="3139321"/>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char *</a:t>
            </a:r>
            <a:r>
              <a:rPr lang="en-US" sz="2200" dirty="0" err="1">
                <a:latin typeface="Courier New" panose="02070309020205020404" pitchFamily="49" charset="0"/>
                <a:cs typeface="Courier New" panose="02070309020205020404" pitchFamily="49" charset="0"/>
              </a:rPr>
              <a:t>full_path</a:t>
            </a:r>
            <a:r>
              <a:rPr lang="en-US" sz="2200" dirty="0">
                <a:latin typeface="Courier New" panose="02070309020205020404" pitchFamily="49" charset="0"/>
                <a:cs typeface="Courier New" panose="02070309020205020404" pitchFamily="49" charset="0"/>
              </a:rPr>
              <a:t> = NULL;</a:t>
            </a:r>
          </a:p>
          <a:p>
            <a:pPr rtl="0"/>
            <a:r>
              <a:rPr lang="en-US" sz="2200" dirty="0">
                <a:latin typeface="Courier New" panose="02070309020205020404" pitchFamily="49" charset="0"/>
                <a:cs typeface="Courier New" panose="02070309020205020404" pitchFamily="49" charset="0"/>
              </a:rPr>
              <a:t>....</a:t>
            </a:r>
          </a:p>
          <a:p>
            <a:pPr rtl="0"/>
            <a:r>
              <a:rPr lang="en-US" sz="2200" b="1" dirty="0" err="1">
                <a:solidFill>
                  <a:srgbClr val="00B050"/>
                </a:solidFill>
                <a:latin typeface="Courier New" panose="02070309020205020404" pitchFamily="49" charset="0"/>
                <a:cs typeface="Courier New" panose="02070309020205020404" pitchFamily="49" charset="0"/>
              </a:rPr>
              <a:t>full_path</a:t>
            </a:r>
            <a:r>
              <a:rPr lang="en-US" sz="2200" b="1" dirty="0">
                <a:solidFill>
                  <a:srgbClr val="00B050"/>
                </a:solidFill>
                <a:latin typeface="Courier New" panose="02070309020205020404" pitchFamily="49" charset="0"/>
                <a:cs typeface="Courier New" panose="02070309020205020404" pitchFamily="49" charset="0"/>
              </a:rPr>
              <a:t> = (char *)</a:t>
            </a:r>
            <a:r>
              <a:rPr lang="en-US" sz="2200" b="1" dirty="0" err="1">
                <a:solidFill>
                  <a:srgbClr val="00B050"/>
                </a:solidFill>
                <a:latin typeface="Courier New" panose="02070309020205020404" pitchFamily="49" charset="0"/>
                <a:cs typeface="Courier New" panose="02070309020205020404" pitchFamily="49" charset="0"/>
              </a:rPr>
              <a:t>alloca</a:t>
            </a:r>
            <a:r>
              <a:rPr lang="en-US" sz="2200" b="1" dirty="0">
                <a:solidFill>
                  <a:srgbClr val="00B050"/>
                </a:solidFill>
                <a:latin typeface="Courier New" panose="02070309020205020404" pitchFamily="49" charset="0"/>
                <a:cs typeface="Courier New" panose="02070309020205020404" pitchFamily="49" charset="0"/>
              </a:rPr>
              <a:t>(PATH_MAX);</a:t>
            </a:r>
          </a:p>
          <a:p>
            <a:pPr rtl="0"/>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if (!</a:t>
            </a:r>
            <a:r>
              <a:rPr lang="en-US" sz="2200" dirty="0" err="1">
                <a:latin typeface="Courier New" panose="02070309020205020404" pitchFamily="49" charset="0"/>
                <a:cs typeface="Courier New" panose="02070309020205020404" pitchFamily="49" charset="0"/>
              </a:rPr>
              <a:t>select_all_item</a:t>
            </a:r>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SETTING_TRACE_ERROR("</a:t>
            </a:r>
            <a:r>
              <a:rPr lang="en-US" sz="2200" dirty="0" err="1">
                <a:latin typeface="Courier New" panose="02070309020205020404" pitchFamily="49" charset="0"/>
                <a:cs typeface="Courier New" panose="02070309020205020404" pitchFamily="49" charset="0"/>
              </a:rPr>
              <a:t>select_all_item</a:t>
            </a:r>
            <a:r>
              <a:rPr lang="en-US" sz="2200" dirty="0">
                <a:latin typeface="Courier New" panose="02070309020205020404" pitchFamily="49" charset="0"/>
                <a:cs typeface="Courier New" panose="02070309020205020404" pitchFamily="49" charset="0"/>
              </a:rPr>
              <a:t> is NULL");</a:t>
            </a:r>
          </a:p>
          <a:p>
            <a:pPr rtl="0"/>
            <a:r>
              <a:rPr lang="en-US" sz="2200" dirty="0">
                <a:latin typeface="Courier New" panose="02070309020205020404" pitchFamily="49" charset="0"/>
                <a:cs typeface="Courier New" panose="02070309020205020404" pitchFamily="49" charset="0"/>
              </a:rPr>
              <a:t>  </a:t>
            </a:r>
            <a:r>
              <a:rPr lang="en-US" sz="2200" b="1" dirty="0">
                <a:solidFill>
                  <a:srgbClr val="FF0000"/>
                </a:solidFill>
                <a:latin typeface="Courier New" panose="02070309020205020404" pitchFamily="49" charset="0"/>
                <a:cs typeface="Courier New" panose="02070309020205020404" pitchFamily="49" charset="0"/>
              </a:rPr>
              <a:t>free(</a:t>
            </a:r>
            <a:r>
              <a:rPr lang="en-US" sz="2200" b="1" dirty="0" err="1">
                <a:solidFill>
                  <a:srgbClr val="FF0000"/>
                </a:solidFill>
                <a:latin typeface="Courier New" panose="02070309020205020404" pitchFamily="49" charset="0"/>
                <a:cs typeface="Courier New" panose="02070309020205020404" pitchFamily="49" charset="0"/>
              </a:rPr>
              <a:t>full_path</a:t>
            </a:r>
            <a:r>
              <a:rPr lang="en-US" sz="2200" b="1" dirty="0">
                <a:solidFill>
                  <a:srgbClr val="FF0000"/>
                </a:solidFill>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return;</a:t>
            </a:r>
          </a:p>
          <a:p>
            <a:pPr rtl="0"/>
            <a:r>
              <a:rPr lang="en-US" sz="2200" dirty="0">
                <a:latin typeface="Courier New" panose="02070309020205020404" pitchFamily="49" charset="0"/>
                <a:cs typeface="Courier New" panose="02070309020205020404" pitchFamily="49" charset="0"/>
              </a:rPr>
              <a:t>}</a:t>
            </a:r>
          </a:p>
        </p:txBody>
      </p:sp>
      <p:sp>
        <p:nvSpPr>
          <p:cNvPr id="6"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6671365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lstStyle/>
          <a:p>
            <a:pPr rtl="0"/>
            <a:r>
              <a:rPr lang="en-US"/>
              <a:t>V614. A potentially uninitialized variable</a:t>
            </a:r>
            <a:endParaRPr lang="ru-RU" dirty="0"/>
          </a:p>
        </p:txBody>
      </p:sp>
      <p:sp>
        <p:nvSpPr>
          <p:cNvPr id="3" name="Content Placeholder 2"/>
          <p:cNvSpPr>
            <a:spLocks noGrp="1"/>
          </p:cNvSpPr>
          <p:nvPr>
            <p:ph idx="1"/>
          </p:nvPr>
        </p:nvSpPr>
        <p:spPr>
          <a:xfrm>
            <a:off x="838199" y="4873926"/>
            <a:ext cx="10515600" cy="1648094"/>
          </a:xfrm>
        </p:spPr>
        <p:txBody>
          <a:bodyPr rtlCol="0">
            <a:normAutofit/>
          </a:bodyPr>
          <a:lstStyle/>
          <a:p>
            <a:pPr rtl="0"/>
            <a:r>
              <a:rPr lang="en-US"/>
              <a:t>V614 Potentially uninitialized pointer 'surface' used. w-input-selector.cpp 896</a:t>
            </a:r>
            <a:endParaRPr lang="ru-RU" dirty="0" smtClean="0"/>
          </a:p>
          <a:p>
            <a:pPr rtl="0"/>
            <a:r>
              <a:rPr lang="en-US"/>
              <a:t>Errors in total: 1</a:t>
            </a:r>
            <a:endParaRPr lang="ru-RU" dirty="0"/>
          </a:p>
        </p:txBody>
      </p:sp>
      <p:sp>
        <p:nvSpPr>
          <p:cNvPr id="4" name="Rectangle 3"/>
          <p:cNvSpPr/>
          <p:nvPr/>
        </p:nvSpPr>
        <p:spPr>
          <a:xfrm>
            <a:off x="838199" y="1454852"/>
            <a:ext cx="10772955" cy="2123658"/>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Eext_Circle_Surface *surface;</a:t>
            </a:r>
          </a:p>
          <a:p>
            <a:pPr rtl="0"/>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if (_WEARABLE)</a:t>
            </a:r>
          </a:p>
          <a:p>
            <a:pPr rtl="0"/>
            <a:r>
              <a:rPr lang="en-US" sz="2200">
                <a:latin typeface="Courier New" panose="02070309020205020404" pitchFamily="49" charset="0"/>
                <a:cs typeface="Courier New" panose="02070309020205020404" pitchFamily="49" charset="0"/>
              </a:rPr>
              <a:t>  surface = eext_circle_surface_conformant_add(conform);</a:t>
            </a:r>
          </a:p>
          <a:p>
            <a:pPr rtl="0"/>
            <a:r>
              <a:rPr lang="en-US" sz="2200">
                <a:latin typeface="Courier New" panose="02070309020205020404" pitchFamily="49" charset="0"/>
                <a:cs typeface="Courier New" panose="02070309020205020404" pitchFamily="49" charset="0"/>
              </a:rPr>
              <a:t>....</a:t>
            </a:r>
          </a:p>
          <a:p>
            <a:pPr rtl="0"/>
            <a:r>
              <a:rPr lang="en-US" sz="2200" b="1">
                <a:solidFill>
                  <a:srgbClr val="FF0000"/>
                </a:solidFill>
                <a:latin typeface="Courier New" panose="02070309020205020404" pitchFamily="49" charset="0"/>
                <a:cs typeface="Courier New" panose="02070309020205020404" pitchFamily="49" charset="0"/>
              </a:rPr>
              <a:t>app_data-&gt;circle_surface = surface;</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7047509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lstStyle/>
          <a:p>
            <a:pPr rtl="0"/>
            <a:r>
              <a:rPr lang="en-US"/>
              <a:t>V636. Incorrect operations of division</a:t>
            </a:r>
            <a:endParaRPr lang="ru-RU" dirty="0"/>
          </a:p>
        </p:txBody>
      </p:sp>
      <p:sp>
        <p:nvSpPr>
          <p:cNvPr id="3" name="Content Placeholder 2"/>
          <p:cNvSpPr>
            <a:spLocks noGrp="1"/>
          </p:cNvSpPr>
          <p:nvPr>
            <p:ph idx="1"/>
          </p:nvPr>
        </p:nvSpPr>
        <p:spPr>
          <a:xfrm>
            <a:off x="966876" y="4071669"/>
            <a:ext cx="10515600" cy="2639681"/>
          </a:xfrm>
        </p:spPr>
        <p:txBody>
          <a:bodyPr rtlCol="0">
            <a:normAutofit lnSpcReduction="10000"/>
          </a:bodyPr>
          <a:lstStyle/>
          <a:p>
            <a:pPr rtl="0"/>
            <a:r>
              <a:rPr lang="en-US"/>
              <a:t>V636 The 'duration / 1000' expression was implicitly cast from 'int' type to 'double' type. Consider utilizing an explicit type cast to avoid the loss of a fractional part. An example: double A = (double)(X) / Y;. e_devicemgr_device.c 648</a:t>
            </a:r>
            <a:endParaRPr lang="ru-RU" dirty="0" smtClean="0"/>
          </a:p>
          <a:p>
            <a:pPr rtl="0"/>
            <a:r>
              <a:rPr lang="en-US"/>
              <a:t>Apparently, it should be: (double)(duration) / 1000</a:t>
            </a:r>
            <a:endParaRPr lang="en-US" dirty="0"/>
          </a:p>
          <a:p>
            <a:pPr rtl="0"/>
            <a:r>
              <a:rPr lang="en-US"/>
              <a:t>Errors in total: 4</a:t>
            </a:r>
            <a:endParaRPr lang="ru-RU" dirty="0"/>
          </a:p>
        </p:txBody>
      </p:sp>
      <p:sp>
        <p:nvSpPr>
          <p:cNvPr id="4" name="Rectangle 3"/>
          <p:cNvSpPr/>
          <p:nvPr/>
        </p:nvSpPr>
        <p:spPr>
          <a:xfrm>
            <a:off x="838199" y="1325563"/>
            <a:ext cx="10772955" cy="2462213"/>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static void</a:t>
            </a:r>
          </a:p>
          <a:p>
            <a:pPr rtl="0"/>
            <a:r>
              <a:rPr lang="en-US" sz="2200" dirty="0">
                <a:latin typeface="Courier New" panose="02070309020205020404" pitchFamily="49" charset="0"/>
                <a:cs typeface="Courier New" panose="02070309020205020404" pitchFamily="49" charset="0"/>
              </a:rPr>
              <a:t>_</a:t>
            </a:r>
            <a:r>
              <a:rPr lang="en-US" sz="2200" dirty="0" err="1">
                <a:latin typeface="Courier New" panose="02070309020205020404" pitchFamily="49" charset="0"/>
                <a:cs typeface="Courier New" panose="02070309020205020404" pitchFamily="49" charset="0"/>
              </a:rPr>
              <a:t>e_input_devmgr_request_client_add</a:t>
            </a:r>
            <a:r>
              <a:rPr lang="en-US" sz="2200" dirty="0">
                <a:latin typeface="Courier New" panose="02070309020205020404" pitchFamily="49" charset="0"/>
                <a:cs typeface="Courier New" panose="02070309020205020404" pitchFamily="49" charset="0"/>
              </a:rPr>
              <a:t>(...., </a:t>
            </a:r>
            <a:r>
              <a:rPr lang="en-US" sz="2200" b="1" dirty="0">
                <a:solidFill>
                  <a:srgbClr val="00B050"/>
                </a:solidFill>
                <a:latin typeface="Courier New" panose="02070309020205020404" pitchFamily="49" charset="0"/>
                <a:cs typeface="Courier New" panose="02070309020205020404" pitchFamily="49" charset="0"/>
              </a:rPr>
              <a:t>uint32_t duration</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struct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wl_listener</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destroy_listener</a:t>
            </a:r>
            <a:r>
              <a:rPr lang="en-US" sz="2200" dirty="0">
                <a:latin typeface="Courier New" panose="02070309020205020404" pitchFamily="49" charset="0"/>
                <a:cs typeface="Courier New" panose="02070309020205020404" pitchFamily="49" charset="0"/>
              </a:rPr>
              <a:t> = NULL;</a:t>
            </a:r>
          </a:p>
          <a:p>
            <a:pPr rtl="0"/>
            <a:r>
              <a:rPr lang="en-US" sz="2200" dirty="0">
                <a:latin typeface="Courier New" panose="02070309020205020404" pitchFamily="49" charset="0"/>
                <a:cs typeface="Courier New" panose="02070309020205020404" pitchFamily="49" charset="0"/>
              </a:rPr>
              <a:t>   double </a:t>
            </a:r>
            <a:r>
              <a:rPr lang="en-US" sz="2200" dirty="0" err="1">
                <a:latin typeface="Courier New" panose="02070309020205020404" pitchFamily="49" charset="0"/>
                <a:cs typeface="Courier New" panose="02070309020205020404" pitchFamily="49" charset="0"/>
              </a:rPr>
              <a:t>milli_duration</a:t>
            </a:r>
            <a:r>
              <a:rPr lang="en-US" sz="2200" dirty="0">
                <a:latin typeface="Courier New" panose="02070309020205020404" pitchFamily="49" charset="0"/>
                <a:cs typeface="Courier New" panose="02070309020205020404" pitchFamily="49" charset="0"/>
              </a:rPr>
              <a:t> = </a:t>
            </a:r>
            <a:r>
              <a:rPr lang="en-US" sz="2200" b="1" dirty="0">
                <a:solidFill>
                  <a:srgbClr val="FF0000"/>
                </a:solidFill>
                <a:latin typeface="Courier New" panose="02070309020205020404" pitchFamily="49" charset="0"/>
                <a:cs typeface="Courier New" panose="02070309020205020404" pitchFamily="49" charset="0"/>
              </a:rPr>
              <a:t>duration / 1000</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a:t>
            </a:r>
            <a:endParaRPr lang="en-US" sz="2200" dirty="0" smtClean="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4273889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lstStyle/>
          <a:p>
            <a:pPr rtl="0"/>
            <a:r>
              <a:rPr lang="en-US"/>
              <a:t>V640. The code's operational logic does not correspond with its formatting</a:t>
            </a:r>
            <a:endParaRPr lang="ru-RU" dirty="0"/>
          </a:p>
        </p:txBody>
      </p:sp>
      <p:sp>
        <p:nvSpPr>
          <p:cNvPr id="3" name="Content Placeholder 2"/>
          <p:cNvSpPr>
            <a:spLocks noGrp="1"/>
          </p:cNvSpPr>
          <p:nvPr>
            <p:ph idx="1"/>
          </p:nvPr>
        </p:nvSpPr>
        <p:spPr>
          <a:xfrm>
            <a:off x="733245" y="1325563"/>
            <a:ext cx="10515600" cy="2639681"/>
          </a:xfrm>
        </p:spPr>
        <p:txBody>
          <a:bodyPr rtlCol="0">
            <a:normAutofit/>
          </a:bodyPr>
          <a:lstStyle/>
          <a:p>
            <a:pPr rtl="0"/>
            <a:r>
              <a:rPr lang="en-US"/>
              <a:t>The reason is a poorly written macro</a:t>
            </a:r>
            <a:endParaRPr lang="ru-RU" dirty="0"/>
          </a:p>
        </p:txBody>
      </p:sp>
      <p:sp>
        <p:nvSpPr>
          <p:cNvPr id="5" name="Rectangle 4"/>
          <p:cNvSpPr/>
          <p:nvPr/>
        </p:nvSpPr>
        <p:spPr>
          <a:xfrm>
            <a:off x="733245" y="2084688"/>
            <a:ext cx="10772955" cy="1446550"/>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#define MC_FREEIF(x)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if (x)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g_free(x);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x = NULL;</a:t>
            </a:r>
          </a:p>
        </p:txBody>
      </p:sp>
      <p:pic>
        <p:nvPicPr>
          <p:cNvPr id="6" name="Picture 2" descr="https://hotshowlife.com/wp-content/uploads/2015/11/98971390a2a29e0ea661ee53622e8b1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1508" y="3685535"/>
            <a:ext cx="1767352" cy="120965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p:nvPr/>
        </p:nvSpPr>
        <p:spPr>
          <a:xfrm>
            <a:off x="10945056" y="6488668"/>
            <a:ext cx="1246944" cy="369332"/>
          </a:xfrm>
          <a:prstGeom prst="rect">
            <a:avLst/>
          </a:prstGeom>
        </p:spPr>
        <p:txBody>
          <a:bodyPr wrap="none" rtlCol="0">
            <a:spAutoFit/>
          </a:bodyPr>
          <a:lstStyle/>
          <a:p>
            <a:pPr rtl="0"/>
            <a:r>
              <a:rPr lang="en-US">
                <a:hlinkClick r:id="rId3"/>
              </a:rPr>
              <a:t>viva64.com</a:t>
            </a:r>
            <a:endParaRPr lang="en-US" dirty="0"/>
          </a:p>
        </p:txBody>
      </p:sp>
    </p:spTree>
    <p:extLst>
      <p:ext uri="{BB962C8B-B14F-4D97-AF65-F5344CB8AC3E}">
        <p14:creationId xmlns:p14="http://schemas.microsoft.com/office/powerpoint/2010/main" val="275474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rtlCol="0"/>
          <a:lstStyle/>
          <a:p>
            <a:pPr rtl="0"/>
            <a:r>
              <a:rPr lang="en-US"/>
              <a:t>The preliminary study was completed by:</a:t>
            </a:r>
            <a:endParaRPr lang="ru-RU" dirty="0"/>
          </a:p>
        </p:txBody>
      </p:sp>
      <p:sp>
        <p:nvSpPr>
          <p:cNvPr id="3" name="Content Placeholder 2"/>
          <p:cNvSpPr>
            <a:spLocks noGrp="1"/>
          </p:cNvSpPr>
          <p:nvPr>
            <p:ph idx="1"/>
          </p:nvPr>
        </p:nvSpPr>
        <p:spPr>
          <a:xfrm>
            <a:off x="838200" y="1188548"/>
            <a:ext cx="7503543" cy="4988415"/>
          </a:xfrm>
        </p:spPr>
        <p:txBody>
          <a:bodyPr rtlCol="0">
            <a:normAutofit/>
          </a:bodyPr>
          <a:lstStyle/>
          <a:p>
            <a:pPr rtl="0"/>
            <a:r>
              <a:rPr lang="en-US" dirty="0"/>
              <a:t>candidate of </a:t>
            </a:r>
            <a:r>
              <a:rPr lang="en-US" dirty="0" err="1"/>
              <a:t>physicomathematical</a:t>
            </a:r>
            <a:r>
              <a:rPr lang="en-US" dirty="0"/>
              <a:t> sciences Andrey </a:t>
            </a:r>
            <a:r>
              <a:rPr lang="en-US" dirty="0" err="1"/>
              <a:t>Nikolaevich</a:t>
            </a:r>
            <a:r>
              <a:rPr lang="en-US" dirty="0"/>
              <a:t> </a:t>
            </a:r>
            <a:r>
              <a:rPr lang="en-US" dirty="0" err="1"/>
              <a:t>Karpov</a:t>
            </a:r>
            <a:r>
              <a:rPr lang="en-US" dirty="0"/>
              <a:t>, 1981;</a:t>
            </a:r>
          </a:p>
          <a:p>
            <a:pPr rtl="0"/>
            <a:r>
              <a:rPr lang="en-US" dirty="0"/>
              <a:t>Technical director of "Program Verification Systems" </a:t>
            </a:r>
            <a:r>
              <a:rPr lang="en-US" dirty="0" err="1"/>
              <a:t>CoLtd</a:t>
            </a:r>
            <a:r>
              <a:rPr lang="en-US" dirty="0"/>
              <a:t>.,</a:t>
            </a:r>
          </a:p>
          <a:p>
            <a:pPr rtl="0"/>
            <a:r>
              <a:rPr lang="en-US" dirty="0"/>
              <a:t>MVP in the Visual C++ category</a:t>
            </a:r>
            <a:endParaRPr lang="ru-RU" dirty="0"/>
          </a:p>
          <a:p>
            <a:pPr rtl="0"/>
            <a:r>
              <a:rPr lang="en-US" dirty="0"/>
              <a:t>Intel Black Belt Software Developer</a:t>
            </a:r>
            <a:endParaRPr lang="ru-RU" dirty="0"/>
          </a:p>
          <a:p>
            <a:pPr rtl="0"/>
            <a:r>
              <a:rPr lang="en-US" dirty="0"/>
              <a:t>One of the founders of the PVS-Studio project (static code analyzer for C/C++/C#).</a:t>
            </a:r>
          </a:p>
          <a:p>
            <a:pPr rtl="0"/>
            <a:r>
              <a:rPr lang="en-US" dirty="0"/>
              <a:t>Participated in the analysis of more than </a:t>
            </a:r>
            <a:r>
              <a:rPr lang="en-US" dirty="0" smtClean="0"/>
              <a:t>a hundred </a:t>
            </a:r>
            <a:r>
              <a:rPr lang="en-US" dirty="0"/>
              <a:t>of open source projects</a:t>
            </a:r>
            <a:endParaRPr lang="ru-RU" dirty="0"/>
          </a:p>
        </p:txBody>
      </p:sp>
      <p:pic>
        <p:nvPicPr>
          <p:cNvPr id="4"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6634" y="1173257"/>
            <a:ext cx="3200400" cy="5031029"/>
          </a:xfrm>
          <a:prstGeom prst="rect">
            <a:avLst/>
          </a:prstGeom>
        </p:spPr>
      </p:pic>
      <p:pic>
        <p:nvPicPr>
          <p:cNvPr id="6" name="Picture 2" descr="https://alexandrebrisebois.files.wordpress.com/2014/07/microsoft-mvp.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0727" y="3043498"/>
            <a:ext cx="839137" cy="34582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s://www.game-guru.com/images/intel_black_belt_logo.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16905" y="3483271"/>
            <a:ext cx="1314856" cy="39896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p:nvPr/>
        </p:nvSpPr>
        <p:spPr>
          <a:xfrm>
            <a:off x="10945056" y="6488668"/>
            <a:ext cx="1246944" cy="369332"/>
          </a:xfrm>
          <a:prstGeom prst="rect">
            <a:avLst/>
          </a:prstGeom>
        </p:spPr>
        <p:txBody>
          <a:bodyPr wrap="none" rtlCol="0">
            <a:spAutoFit/>
          </a:bodyPr>
          <a:lstStyle/>
          <a:p>
            <a:pPr rtl="0"/>
            <a:r>
              <a:rPr lang="en-US">
                <a:hlinkClick r:id="rId5"/>
              </a:rPr>
              <a:t>viva64.com</a:t>
            </a:r>
            <a:endParaRPr lang="en-US" dirty="0"/>
          </a:p>
        </p:txBody>
      </p:sp>
    </p:spTree>
    <p:extLst>
      <p:ext uri="{BB962C8B-B14F-4D97-AF65-F5344CB8AC3E}">
        <p14:creationId xmlns:p14="http://schemas.microsoft.com/office/powerpoint/2010/main" val="37557273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562" y="163899"/>
            <a:ext cx="10515600" cy="6003986"/>
          </a:xfrm>
        </p:spPr>
        <p:txBody>
          <a:bodyPr rtlCol="0">
            <a:normAutofit/>
          </a:bodyPr>
          <a:lstStyle/>
          <a:p>
            <a:pPr rtl="0"/>
            <a:r>
              <a:rPr lang="en-US" dirty="0"/>
              <a:t>Here is the way the macro is used:</a:t>
            </a:r>
          </a:p>
          <a:p>
            <a:pPr rtl="0"/>
            <a:endParaRPr lang="en-US" dirty="0" smtClean="0"/>
          </a:p>
          <a:p>
            <a:pPr rtl="0"/>
            <a:endParaRPr lang="en-US" dirty="0"/>
          </a:p>
          <a:p>
            <a:pPr rtl="0"/>
            <a:endParaRPr lang="en-US" dirty="0" smtClean="0"/>
          </a:p>
          <a:p>
            <a:pPr rtl="0"/>
            <a:endParaRPr lang="en-US" dirty="0"/>
          </a:p>
          <a:p>
            <a:pPr rtl="0"/>
            <a:endParaRPr lang="en-US" dirty="0" smtClean="0"/>
          </a:p>
          <a:p>
            <a:pPr rtl="0"/>
            <a:endParaRPr lang="en-US" dirty="0"/>
          </a:p>
          <a:p>
            <a:pPr rtl="0"/>
            <a:endParaRPr lang="en-US" dirty="0" smtClean="0"/>
          </a:p>
          <a:p>
            <a:pPr rtl="0"/>
            <a:r>
              <a:rPr lang="en-US" dirty="0"/>
              <a:t>V640 The code's operational logic does not correspond with its formatting. The second statement will always be executed. It is possible that curly brackets are missing. </a:t>
            </a:r>
            <a:r>
              <a:rPr lang="en-US" dirty="0" err="1"/>
              <a:t>media_codec_port_gst.c</a:t>
            </a:r>
            <a:r>
              <a:rPr lang="en-US" dirty="0"/>
              <a:t> 1800</a:t>
            </a:r>
            <a:endParaRPr lang="ru-RU" dirty="0"/>
          </a:p>
        </p:txBody>
      </p:sp>
      <p:sp>
        <p:nvSpPr>
          <p:cNvPr id="4" name="Rectangle 3"/>
          <p:cNvSpPr/>
          <p:nvPr/>
        </p:nvSpPr>
        <p:spPr>
          <a:xfrm>
            <a:off x="760562" y="1039668"/>
            <a:ext cx="10772955" cy="2800767"/>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static </a:t>
            </a:r>
            <a:r>
              <a:rPr lang="en-US" sz="2200" dirty="0" err="1">
                <a:latin typeface="Courier New" panose="02070309020205020404" pitchFamily="49" charset="0"/>
                <a:cs typeface="Courier New" panose="02070309020205020404" pitchFamily="49" charset="0"/>
              </a:rPr>
              <a:t>gboolean</a:t>
            </a:r>
            <a:r>
              <a:rPr lang="en-US" sz="2200" dirty="0">
                <a:latin typeface="Courier New" panose="02070309020205020404" pitchFamily="49" charset="0"/>
                <a:cs typeface="Courier New" panose="02070309020205020404" pitchFamily="49" charset="0"/>
              </a:rPr>
              <a:t> __</a:t>
            </a:r>
            <a:r>
              <a:rPr lang="en-US" sz="2200" dirty="0" err="1">
                <a:latin typeface="Courier New" panose="02070309020205020404" pitchFamily="49" charset="0"/>
                <a:cs typeface="Courier New" panose="02070309020205020404" pitchFamily="49" charset="0"/>
              </a:rPr>
              <a:t>mc_gst_init_gstreamer</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 = 0;</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for (</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 = 0; </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 &lt; </a:t>
            </a:r>
            <a:r>
              <a:rPr lang="en-US" sz="2200" dirty="0" err="1">
                <a:latin typeface="Courier New" panose="02070309020205020404" pitchFamily="49" charset="0"/>
                <a:cs typeface="Courier New" panose="02070309020205020404" pitchFamily="49" charset="0"/>
              </a:rPr>
              <a:t>arg_count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MC_FREEIF(argv2[</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8399160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562" y="181152"/>
            <a:ext cx="10515600" cy="5529533"/>
          </a:xfrm>
        </p:spPr>
        <p:txBody>
          <a:bodyPr rtlCol="0">
            <a:normAutofit/>
          </a:bodyPr>
          <a:lstStyle/>
          <a:p>
            <a:pPr rtl="0"/>
            <a:r>
              <a:rPr lang="en-US"/>
              <a:t>After expanding the macro we get:</a:t>
            </a:r>
          </a:p>
          <a:p>
            <a:pPr rtl="0"/>
            <a:endParaRPr lang="ru-RU" dirty="0" smtClean="0"/>
          </a:p>
          <a:p>
            <a:pPr rtl="0"/>
            <a:endParaRPr lang="ru-RU" dirty="0"/>
          </a:p>
          <a:p>
            <a:pPr rtl="0"/>
            <a:endParaRPr lang="ru-RU" dirty="0" smtClean="0"/>
          </a:p>
          <a:p>
            <a:pPr rtl="0"/>
            <a:endParaRPr lang="ru-RU" dirty="0"/>
          </a:p>
          <a:p>
            <a:pPr rtl="0"/>
            <a:r>
              <a:rPr lang="en-US"/>
              <a:t>As a result: </a:t>
            </a:r>
          </a:p>
          <a:p>
            <a:pPr lvl="1" rtl="0"/>
            <a:r>
              <a:rPr lang="en-US"/>
              <a:t>the pointers won’t be nullified</a:t>
            </a:r>
            <a:endParaRPr lang="en-US" dirty="0" smtClean="0"/>
          </a:p>
          <a:p>
            <a:pPr lvl="1" rtl="0"/>
            <a:r>
              <a:rPr lang="en-US"/>
              <a:t>NULL will be written outside the array bound</a:t>
            </a:r>
            <a:endParaRPr lang="en-US" dirty="0" smtClean="0"/>
          </a:p>
          <a:p>
            <a:pPr rtl="0"/>
            <a:endParaRPr lang="en-US" dirty="0" smtClean="0"/>
          </a:p>
          <a:p>
            <a:pPr rtl="0"/>
            <a:r>
              <a:rPr lang="en-US"/>
              <a:t>Errors in total: 2</a:t>
            </a:r>
            <a:endParaRPr lang="ru-RU" dirty="0"/>
          </a:p>
        </p:txBody>
      </p:sp>
      <p:sp>
        <p:nvSpPr>
          <p:cNvPr id="4" name="Rectangle 3"/>
          <p:cNvSpPr/>
          <p:nvPr/>
        </p:nvSpPr>
        <p:spPr>
          <a:xfrm>
            <a:off x="760562" y="936150"/>
            <a:ext cx="10772955" cy="1446550"/>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for (i = 0; i &lt; arg_count; i++)</a:t>
            </a:r>
          </a:p>
          <a:p>
            <a:pPr rtl="0"/>
            <a:r>
              <a:rPr lang="en-US" sz="2200">
                <a:latin typeface="Courier New" panose="02070309020205020404" pitchFamily="49" charset="0"/>
                <a:cs typeface="Courier New" panose="02070309020205020404" pitchFamily="49" charset="0"/>
              </a:rPr>
              <a:t>  if (argv2[i])</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g_free(argv2[i]);</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argv2[i] = NULL;</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375333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lstStyle/>
          <a:p>
            <a:pPr rtl="0"/>
            <a:r>
              <a:rPr lang="en-US" dirty="0"/>
              <a:t>V642. L</a:t>
            </a:r>
            <a:r>
              <a:rPr lang="en-US" dirty="0" smtClean="0"/>
              <a:t>oss </a:t>
            </a:r>
            <a:r>
              <a:rPr lang="en-US" dirty="0"/>
              <a:t>of significant bits</a:t>
            </a:r>
            <a:endParaRPr lang="ru-RU" dirty="0"/>
          </a:p>
        </p:txBody>
      </p:sp>
      <p:sp>
        <p:nvSpPr>
          <p:cNvPr id="3" name="Content Placeholder 2"/>
          <p:cNvSpPr>
            <a:spLocks noGrp="1"/>
          </p:cNvSpPr>
          <p:nvPr>
            <p:ph idx="1"/>
          </p:nvPr>
        </p:nvSpPr>
        <p:spPr>
          <a:xfrm>
            <a:off x="733245" y="5209906"/>
            <a:ext cx="10515600" cy="1648094"/>
          </a:xfrm>
        </p:spPr>
        <p:txBody>
          <a:bodyPr rtlCol="0">
            <a:normAutofit/>
          </a:bodyPr>
          <a:lstStyle/>
          <a:p>
            <a:pPr rtl="0"/>
            <a:r>
              <a:rPr lang="en-US"/>
              <a:t>V642 Saving the 'strcmp' function result inside the 'unsigned char' type variable is inappropriate. The significant bits could be lost breaking the program's logic. grid.c 137</a:t>
            </a:r>
            <a:endParaRPr lang="ru-RU" dirty="0" smtClean="0"/>
          </a:p>
        </p:txBody>
      </p:sp>
      <p:sp>
        <p:nvSpPr>
          <p:cNvPr id="4" name="Rectangle 3"/>
          <p:cNvSpPr/>
          <p:nvPr/>
        </p:nvSpPr>
        <p:spPr>
          <a:xfrm>
            <a:off x="733245" y="1204686"/>
            <a:ext cx="10772955" cy="3816429"/>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typedef unsigned char Eina_Bool;</a:t>
            </a: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static Eina_Bool _state_get(....)</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a:t>
            </a:r>
            <a:endParaRPr lang="ru-RU" sz="2200" dirty="0" smtClean="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a:t>
            </a:r>
            <a:endParaRPr lang="ru-RU" sz="2200" dirty="0" smtClean="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if (!strcmp(part, STATE_BROWSER))</a:t>
            </a:r>
          </a:p>
          <a:p>
            <a:pPr rtl="0"/>
            <a:r>
              <a:rPr lang="en-US" sz="2200">
                <a:latin typeface="Courier New" panose="02070309020205020404" pitchFamily="49" charset="0"/>
                <a:cs typeface="Courier New" panose="02070309020205020404" pitchFamily="49" charset="0"/>
              </a:rPr>
              <a:t>    return !strcmp(id, APP_ID_BROWSER);</a:t>
            </a:r>
          </a:p>
          <a:p>
            <a:pPr rtl="0"/>
            <a:r>
              <a:rPr lang="en-US" sz="2200">
                <a:latin typeface="Courier New" panose="02070309020205020404" pitchFamily="49" charset="0"/>
                <a:cs typeface="Courier New" panose="02070309020205020404" pitchFamily="49" charset="0"/>
              </a:rPr>
              <a:t>  else if (!strcmp(part, STATE_NOT_BROWSER))</a:t>
            </a:r>
          </a:p>
          <a:p>
            <a:pPr rtl="0"/>
            <a:r>
              <a:rPr lang="en-US" sz="2200">
                <a:latin typeface="Courier New" panose="02070309020205020404" pitchFamily="49" charset="0"/>
                <a:cs typeface="Courier New" panose="02070309020205020404" pitchFamily="49" charset="0"/>
              </a:rPr>
              <a:t>    </a:t>
            </a:r>
            <a:r>
              <a:rPr lang="en-US" sz="2200" b="1">
                <a:solidFill>
                  <a:srgbClr val="FF0000"/>
                </a:solidFill>
                <a:latin typeface="Courier New" panose="02070309020205020404" pitchFamily="49" charset="0"/>
                <a:cs typeface="Courier New" panose="02070309020205020404" pitchFamily="49" charset="0"/>
              </a:rPr>
              <a:t>return strcmp(id, APP_ID_BROWSER);</a:t>
            </a:r>
            <a:endParaRPr lang="ru-RU" sz="2200" b="1" dirty="0" smtClean="0">
              <a:solidFill>
                <a:srgbClr val="FF0000"/>
              </a:solidFill>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558478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61117"/>
            <a:ext cx="10515600" cy="2751826"/>
          </a:xfrm>
        </p:spPr>
        <p:txBody>
          <a:bodyPr rtlCol="0">
            <a:normAutofit lnSpcReduction="10000"/>
          </a:bodyPr>
          <a:lstStyle/>
          <a:p>
            <a:pPr rtl="0"/>
            <a:r>
              <a:rPr lang="en-US" dirty="0"/>
              <a:t>Isn’t a complementary operator forgotten here? We see it in other fragments.</a:t>
            </a:r>
          </a:p>
          <a:p>
            <a:pPr rtl="0"/>
            <a:r>
              <a:rPr lang="en-US" dirty="0"/>
              <a:t>Even if it is not forgotten, the code is still quite bad.</a:t>
            </a:r>
          </a:p>
          <a:p>
            <a:pPr rtl="0"/>
            <a:r>
              <a:rPr lang="en-US" dirty="0"/>
              <a:t>The result of the ‘</a:t>
            </a:r>
            <a:r>
              <a:rPr lang="en-US" dirty="0" err="1"/>
              <a:t>int</a:t>
            </a:r>
            <a:r>
              <a:rPr lang="en-US" dirty="0"/>
              <a:t>’ type is cut to ‘unsigned char’. This code can be a </a:t>
            </a:r>
            <a:r>
              <a:rPr lang="en-US" dirty="0" smtClean="0"/>
              <a:t>source of </a:t>
            </a:r>
            <a:r>
              <a:rPr lang="en-US" dirty="0"/>
              <a:t>a vulnerability (see the description of the diagnostic V642).</a:t>
            </a:r>
          </a:p>
          <a:p>
            <a:pPr rtl="0"/>
            <a:r>
              <a:rPr lang="en-US" dirty="0"/>
              <a:t>Errors in total: 1</a:t>
            </a:r>
            <a:endParaRPr lang="ru-RU" dirty="0"/>
          </a:p>
        </p:txBody>
      </p:sp>
      <p:sp>
        <p:nvSpPr>
          <p:cNvPr id="4" name="Rectangle 3"/>
          <p:cNvSpPr/>
          <p:nvPr/>
        </p:nvSpPr>
        <p:spPr>
          <a:xfrm>
            <a:off x="838199" y="163899"/>
            <a:ext cx="10617679" cy="3046988"/>
          </a:xfrm>
          <a:prstGeom prst="rect">
            <a:avLst/>
          </a:prstGeom>
        </p:spPr>
        <p:txBody>
          <a:bodyPr wrap="square" rtlCol="0">
            <a:spAutoFit/>
          </a:bodyPr>
          <a:lstStyle/>
          <a:p>
            <a:pPr rtl="0"/>
            <a:r>
              <a:rPr lang="en-US" sz="2400">
                <a:latin typeface="Courier New" panose="02070309020205020404" pitchFamily="49" charset="0"/>
                <a:cs typeface="Courier New" panose="02070309020205020404" pitchFamily="49" charset="0"/>
              </a:rPr>
              <a:t>typedef unsigned char Eina_Bool;</a:t>
            </a:r>
          </a:p>
          <a:p>
            <a:pPr rtl="0"/>
            <a:r>
              <a:rPr lang="en-US" sz="2400">
                <a:latin typeface="Courier New" panose="02070309020205020404" pitchFamily="49" charset="0"/>
                <a:cs typeface="Courier New" panose="02070309020205020404" pitchFamily="49" charset="0"/>
              </a:rPr>
              <a:t>static Eina_Bool _state_get(....)</a:t>
            </a:r>
            <a:endParaRPr lang="en-US" sz="2400" dirty="0">
              <a:latin typeface="Courier New" panose="02070309020205020404" pitchFamily="49" charset="0"/>
              <a:cs typeface="Courier New" panose="02070309020205020404" pitchFamily="49" charset="0"/>
            </a:endParaRPr>
          </a:p>
          <a:p>
            <a:pPr rtl="0"/>
            <a:r>
              <a:rPr lang="en-US" sz="2400">
                <a:latin typeface="Courier New" panose="02070309020205020404" pitchFamily="49" charset="0"/>
                <a:cs typeface="Courier New" panose="02070309020205020404" pitchFamily="49" charset="0"/>
              </a:rPr>
              <a:t>{</a:t>
            </a:r>
            <a:endParaRPr lang="ru-RU" sz="2400" dirty="0" smtClean="0">
              <a:latin typeface="Courier New" panose="02070309020205020404" pitchFamily="49" charset="0"/>
              <a:cs typeface="Courier New" panose="02070309020205020404" pitchFamily="49" charset="0"/>
            </a:endParaRPr>
          </a:p>
          <a:p>
            <a:pPr rtl="0"/>
            <a:r>
              <a:rPr lang="en-US" sz="2400">
                <a:latin typeface="Courier New" panose="02070309020205020404" pitchFamily="49" charset="0"/>
                <a:cs typeface="Courier New" panose="02070309020205020404" pitchFamily="49" charset="0"/>
              </a:rPr>
              <a:t>  ....</a:t>
            </a:r>
          </a:p>
          <a:p>
            <a:pPr rtl="0"/>
            <a:r>
              <a:rPr lang="en-US" sz="2400">
                <a:latin typeface="Courier New" panose="02070309020205020404" pitchFamily="49" charset="0"/>
                <a:cs typeface="Courier New" panose="02070309020205020404" pitchFamily="49" charset="0"/>
              </a:rPr>
              <a:t>  if (</a:t>
            </a:r>
            <a:r>
              <a:rPr lang="en-US" sz="2400" b="1">
                <a:solidFill>
                  <a:srgbClr val="0070C0"/>
                </a:solidFill>
                <a:latin typeface="Courier New" panose="02070309020205020404" pitchFamily="49" charset="0"/>
                <a:cs typeface="Courier New" panose="02070309020205020404" pitchFamily="49" charset="0"/>
              </a:rPr>
              <a:t>!</a:t>
            </a:r>
            <a:r>
              <a:rPr lang="en-US" sz="2400">
                <a:latin typeface="Courier New" panose="02070309020205020404" pitchFamily="49" charset="0"/>
                <a:cs typeface="Courier New" panose="02070309020205020404" pitchFamily="49" charset="0"/>
              </a:rPr>
              <a:t>strcmp(part, STATE_BROWSER))</a:t>
            </a:r>
          </a:p>
          <a:p>
            <a:pPr rtl="0"/>
            <a:r>
              <a:rPr lang="en-US" sz="2400">
                <a:latin typeface="Courier New" panose="02070309020205020404" pitchFamily="49" charset="0"/>
                <a:cs typeface="Courier New" panose="02070309020205020404" pitchFamily="49" charset="0"/>
              </a:rPr>
              <a:t>    return </a:t>
            </a:r>
            <a:r>
              <a:rPr lang="en-US" sz="2400" b="1">
                <a:solidFill>
                  <a:srgbClr val="0070C0"/>
                </a:solidFill>
                <a:latin typeface="Courier New" panose="02070309020205020404" pitchFamily="49" charset="0"/>
                <a:cs typeface="Courier New" panose="02070309020205020404" pitchFamily="49" charset="0"/>
              </a:rPr>
              <a:t>!</a:t>
            </a:r>
            <a:r>
              <a:rPr lang="en-US" sz="2400">
                <a:latin typeface="Courier New" panose="02070309020205020404" pitchFamily="49" charset="0"/>
                <a:cs typeface="Courier New" panose="02070309020205020404" pitchFamily="49" charset="0"/>
              </a:rPr>
              <a:t>strcmp(id, APP_ID_BROWSER);</a:t>
            </a:r>
          </a:p>
          <a:p>
            <a:pPr rtl="0"/>
            <a:r>
              <a:rPr lang="en-US" sz="2400">
                <a:latin typeface="Courier New" panose="02070309020205020404" pitchFamily="49" charset="0"/>
                <a:cs typeface="Courier New" panose="02070309020205020404" pitchFamily="49" charset="0"/>
              </a:rPr>
              <a:t>  else if (</a:t>
            </a:r>
            <a:r>
              <a:rPr lang="en-US" sz="2400" b="1">
                <a:solidFill>
                  <a:srgbClr val="0070C0"/>
                </a:solidFill>
                <a:latin typeface="Courier New" panose="02070309020205020404" pitchFamily="49" charset="0"/>
                <a:cs typeface="Courier New" panose="02070309020205020404" pitchFamily="49" charset="0"/>
              </a:rPr>
              <a:t>!</a:t>
            </a:r>
            <a:r>
              <a:rPr lang="en-US" sz="2400">
                <a:latin typeface="Courier New" panose="02070309020205020404" pitchFamily="49" charset="0"/>
                <a:cs typeface="Courier New" panose="02070309020205020404" pitchFamily="49" charset="0"/>
              </a:rPr>
              <a:t>strcmp(part, STATE_NOT_BROWSER))</a:t>
            </a:r>
          </a:p>
          <a:p>
            <a:pPr rtl="0"/>
            <a:r>
              <a:rPr lang="en-US" sz="2400">
                <a:latin typeface="Courier New" panose="02070309020205020404" pitchFamily="49" charset="0"/>
                <a:cs typeface="Courier New" panose="02070309020205020404" pitchFamily="49" charset="0"/>
              </a:rPr>
              <a:t>    </a:t>
            </a:r>
            <a:r>
              <a:rPr lang="en-US" sz="2400" b="1">
                <a:solidFill>
                  <a:srgbClr val="FF0000"/>
                </a:solidFill>
                <a:latin typeface="Courier New" panose="02070309020205020404" pitchFamily="49" charset="0"/>
                <a:cs typeface="Courier New" panose="02070309020205020404" pitchFamily="49" charset="0"/>
              </a:rPr>
              <a:t>return strcmp(id, APP_ID_BROWSER);</a:t>
            </a:r>
            <a:endParaRPr lang="ru-RU" sz="2400" b="1" dirty="0" smtClean="0">
              <a:solidFill>
                <a:srgbClr val="FF0000"/>
              </a:solidFill>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563720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lstStyle/>
          <a:p>
            <a:pPr rtl="0"/>
            <a:r>
              <a:rPr lang="en-US"/>
              <a:t>V645. Off-by-one Error</a:t>
            </a:r>
            <a:endParaRPr lang="ru-RU" dirty="0"/>
          </a:p>
        </p:txBody>
      </p:sp>
      <p:sp>
        <p:nvSpPr>
          <p:cNvPr id="3" name="Content Placeholder 2"/>
          <p:cNvSpPr>
            <a:spLocks noGrp="1"/>
          </p:cNvSpPr>
          <p:nvPr>
            <p:ph idx="1"/>
          </p:nvPr>
        </p:nvSpPr>
        <p:spPr>
          <a:xfrm>
            <a:off x="733245" y="3467819"/>
            <a:ext cx="10515599" cy="3390181"/>
          </a:xfrm>
        </p:spPr>
        <p:txBody>
          <a:bodyPr rtlCol="0">
            <a:normAutofit/>
          </a:bodyPr>
          <a:lstStyle/>
          <a:p>
            <a:pPr rtl="0"/>
            <a:r>
              <a:rPr lang="en-US" dirty="0"/>
              <a:t>V645 The '</a:t>
            </a:r>
            <a:r>
              <a:rPr lang="en-US" dirty="0" err="1"/>
              <a:t>strncat</a:t>
            </a:r>
            <a:r>
              <a:rPr lang="en-US" dirty="0"/>
              <a:t>' function call could lead to the '</a:t>
            </a:r>
            <a:r>
              <a:rPr lang="en-US" dirty="0" err="1"/>
              <a:t>dd_info</a:t>
            </a:r>
            <a:r>
              <a:rPr lang="en-US" dirty="0"/>
              <a:t>-&gt;</a:t>
            </a:r>
            <a:r>
              <a:rPr lang="en-US" dirty="0" err="1"/>
              <a:t>object_uri</a:t>
            </a:r>
            <a:r>
              <a:rPr lang="en-US" dirty="0"/>
              <a:t>' buffer overflow. The bounds should not contain the size of the buffer, but a number of characters it can hold. oma-parser-dd1.c 422</a:t>
            </a:r>
            <a:endParaRPr lang="en-US" dirty="0" smtClean="0"/>
          </a:p>
          <a:p>
            <a:pPr rtl="0"/>
            <a:r>
              <a:rPr lang="en-US" dirty="0"/>
              <a:t>1 should be </a:t>
            </a:r>
            <a:r>
              <a:rPr lang="en-US" dirty="0" err="1"/>
              <a:t>substracted</a:t>
            </a:r>
            <a:endParaRPr lang="en-US" dirty="0"/>
          </a:p>
          <a:p>
            <a:pPr rtl="0"/>
            <a:r>
              <a:rPr lang="en-US" dirty="0"/>
              <a:t>Errors in total: 2</a:t>
            </a:r>
            <a:endParaRPr lang="ru-RU" dirty="0" smtClean="0"/>
          </a:p>
        </p:txBody>
      </p:sp>
      <p:sp>
        <p:nvSpPr>
          <p:cNvPr id="4" name="Rectangle 3"/>
          <p:cNvSpPr/>
          <p:nvPr/>
        </p:nvSpPr>
        <p:spPr>
          <a:xfrm>
            <a:off x="733245" y="1204686"/>
            <a:ext cx="10772955" cy="1785104"/>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#define OP_MAX_URI_LEN 2048</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char object_uri[OP_MAX_URI_LEN];</a:t>
            </a:r>
          </a:p>
          <a:p>
            <a:pPr rtl="0"/>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strncat(dd_info-&gt;object_uri, ch_str,</a:t>
            </a:r>
          </a:p>
          <a:p>
            <a:pPr rtl="0"/>
            <a:r>
              <a:rPr lang="en-US" sz="2200">
                <a:latin typeface="Courier New" panose="02070309020205020404" pitchFamily="49" charset="0"/>
                <a:cs typeface="Courier New" panose="02070309020205020404" pitchFamily="49" charset="0"/>
              </a:rPr>
              <a:t>        </a:t>
            </a:r>
            <a:r>
              <a:rPr lang="en-US" sz="2200" b="1">
                <a:solidFill>
                  <a:srgbClr val="FF0000"/>
                </a:solidFill>
                <a:latin typeface="Courier New" panose="02070309020205020404" pitchFamily="49" charset="0"/>
                <a:cs typeface="Courier New" panose="02070309020205020404" pitchFamily="49" charset="0"/>
              </a:rPr>
              <a:t>OP_MAX_URI_LEN - strlen(dd_info-&gt;object_uri)</a:t>
            </a:r>
            <a:r>
              <a:rPr lang="en-US" sz="220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8471988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lstStyle/>
          <a:p>
            <a:pPr rtl="0"/>
            <a:r>
              <a:rPr lang="en-US" dirty="0"/>
              <a:t>V647. Treacherous C language. An undeclared function is used</a:t>
            </a:r>
            <a:endParaRPr lang="ru-RU" dirty="0"/>
          </a:p>
        </p:txBody>
      </p:sp>
      <p:sp>
        <p:nvSpPr>
          <p:cNvPr id="3" name="Content Placeholder 2"/>
          <p:cNvSpPr>
            <a:spLocks noGrp="1"/>
          </p:cNvSpPr>
          <p:nvPr>
            <p:ph idx="1"/>
          </p:nvPr>
        </p:nvSpPr>
        <p:spPr>
          <a:xfrm>
            <a:off x="733245" y="2130725"/>
            <a:ext cx="10515599" cy="4727275"/>
          </a:xfrm>
        </p:spPr>
        <p:txBody>
          <a:bodyPr rtlCol="0">
            <a:normAutofit/>
          </a:bodyPr>
          <a:lstStyle/>
          <a:p>
            <a:pPr rtl="0"/>
            <a:r>
              <a:rPr lang="en-US" dirty="0"/>
              <a:t>The error is detected indirectly.</a:t>
            </a:r>
            <a:endParaRPr lang="ru-RU" dirty="0"/>
          </a:p>
          <a:p>
            <a:pPr rtl="0"/>
            <a:r>
              <a:rPr lang="en-US" dirty="0"/>
              <a:t>V647 The value of '</a:t>
            </a:r>
            <a:r>
              <a:rPr lang="en-US" dirty="0" err="1"/>
              <a:t>int</a:t>
            </a:r>
            <a:r>
              <a:rPr lang="en-US" dirty="0"/>
              <a:t>' type is assigned to the pointer of '</a:t>
            </a:r>
            <a:r>
              <a:rPr lang="en-US" dirty="0" err="1"/>
              <a:t>int</a:t>
            </a:r>
            <a:r>
              <a:rPr lang="en-US" dirty="0"/>
              <a:t>' type. </a:t>
            </a:r>
            <a:r>
              <a:rPr lang="en-US" dirty="0" err="1"/>
              <a:t>surveillance_test_suite.c</a:t>
            </a:r>
            <a:r>
              <a:rPr lang="en-US" dirty="0"/>
              <a:t> 928</a:t>
            </a:r>
            <a:endParaRPr lang="ru-RU" dirty="0" smtClean="0"/>
          </a:p>
          <a:p>
            <a:pPr rtl="0"/>
            <a:r>
              <a:rPr lang="en-US" dirty="0"/>
              <a:t>The </a:t>
            </a:r>
            <a:r>
              <a:rPr lang="en-US" dirty="0" err="1"/>
              <a:t>malloc</a:t>
            </a:r>
            <a:r>
              <a:rPr lang="en-US" dirty="0"/>
              <a:t> function is not declared anywhere (the header file is not included).</a:t>
            </a:r>
          </a:p>
          <a:p>
            <a:pPr rtl="0"/>
            <a:r>
              <a:rPr lang="en-US" dirty="0"/>
              <a:t>If </a:t>
            </a:r>
            <a:r>
              <a:rPr lang="en-US" dirty="0" err="1"/>
              <a:t>Tizen</a:t>
            </a:r>
            <a:r>
              <a:rPr lang="en-US" dirty="0"/>
              <a:t> becomes 64-bit, it will be a problem. Higher bits of the pointer will be lost, as it is presupposed by default that the function returns the ‘</a:t>
            </a:r>
            <a:r>
              <a:rPr lang="en-US" dirty="0" err="1"/>
              <a:t>int</a:t>
            </a:r>
            <a:r>
              <a:rPr lang="en-US" dirty="0"/>
              <a:t>’ type.</a:t>
            </a:r>
            <a:endParaRPr lang="ru-RU" dirty="0" smtClean="0"/>
          </a:p>
          <a:p>
            <a:pPr rtl="0"/>
            <a:r>
              <a:rPr lang="en-US" dirty="0"/>
              <a:t>Errors in total: 1</a:t>
            </a:r>
            <a:endParaRPr lang="ru-RU" dirty="0" smtClean="0"/>
          </a:p>
          <a:p>
            <a:pPr rtl="0"/>
            <a:endParaRPr lang="ru-RU" dirty="0" smtClean="0"/>
          </a:p>
        </p:txBody>
      </p:sp>
      <p:sp>
        <p:nvSpPr>
          <p:cNvPr id="4" name="Rectangle 3"/>
          <p:cNvSpPr/>
          <p:nvPr/>
        </p:nvSpPr>
        <p:spPr>
          <a:xfrm>
            <a:off x="733245" y="1463478"/>
            <a:ext cx="10772955" cy="430887"/>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int *labels = </a:t>
            </a:r>
            <a:r>
              <a:rPr lang="en-US" sz="2200" b="1">
                <a:solidFill>
                  <a:srgbClr val="FF0000"/>
                </a:solidFill>
                <a:latin typeface="Courier New" panose="02070309020205020404" pitchFamily="49" charset="0"/>
                <a:cs typeface="Courier New" panose="02070309020205020404" pitchFamily="49" charset="0"/>
              </a:rPr>
              <a:t>malloc</a:t>
            </a:r>
            <a:r>
              <a:rPr lang="en-US" sz="2200">
                <a:latin typeface="Courier New" panose="02070309020205020404" pitchFamily="49" charset="0"/>
                <a:cs typeface="Courier New" panose="02070309020205020404" pitchFamily="49" charset="0"/>
              </a:rPr>
              <a:t>(sizeof(int) * number_of_persons);</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40458683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26098"/>
            <a:ext cx="10481096" cy="1325563"/>
          </a:xfrm>
        </p:spPr>
        <p:txBody>
          <a:bodyPr rtlCol="0">
            <a:noAutofit/>
          </a:bodyPr>
          <a:lstStyle/>
          <a:p>
            <a:pPr rtl="0"/>
            <a:r>
              <a:rPr lang="en-US" sz="3600" dirty="0"/>
              <a:t>V668. It is not taken into account that the </a:t>
            </a:r>
            <a:r>
              <a:rPr lang="en-US" sz="3600" dirty="0" smtClean="0"/>
              <a:t>'new' </a:t>
            </a:r>
            <a:r>
              <a:rPr lang="en-US" sz="3600" dirty="0"/>
              <a:t>operator, as opposed to </a:t>
            </a:r>
            <a:r>
              <a:rPr lang="en-US" sz="3600" dirty="0" err="1" smtClean="0"/>
              <a:t>malloc</a:t>
            </a:r>
            <a:r>
              <a:rPr lang="en-US" sz="3600" dirty="0" smtClean="0"/>
              <a:t>, </a:t>
            </a:r>
            <a:r>
              <a:rPr lang="en-US" sz="3600" dirty="0"/>
              <a:t>does not return NULL (not a dangerous case)</a:t>
            </a:r>
            <a:endParaRPr lang="ru-RU" sz="3600" dirty="0"/>
          </a:p>
        </p:txBody>
      </p:sp>
      <p:sp>
        <p:nvSpPr>
          <p:cNvPr id="3" name="Content Placeholder 2"/>
          <p:cNvSpPr>
            <a:spLocks noGrp="1"/>
          </p:cNvSpPr>
          <p:nvPr>
            <p:ph idx="1"/>
          </p:nvPr>
        </p:nvSpPr>
        <p:spPr>
          <a:xfrm>
            <a:off x="733245" y="4882551"/>
            <a:ext cx="10515599" cy="1975449"/>
          </a:xfrm>
        </p:spPr>
        <p:txBody>
          <a:bodyPr rtlCol="0">
            <a:normAutofit/>
          </a:bodyPr>
          <a:lstStyle/>
          <a:p>
            <a:pPr rtl="0"/>
            <a:r>
              <a:rPr lang="en-US" dirty="0"/>
              <a:t>V668 There is no sense in testing the 'clone' pointer against null, as the memory was allocated using the 'new' operator. The exception will be generated in the case of memory allocation error. </a:t>
            </a:r>
            <a:r>
              <a:rPr lang="en-US" dirty="0" err="1"/>
              <a:t>maps_util.h</a:t>
            </a:r>
            <a:r>
              <a:rPr lang="en-US" dirty="0"/>
              <a:t> 153</a:t>
            </a:r>
            <a:endParaRPr lang="en-US" dirty="0" smtClean="0"/>
          </a:p>
        </p:txBody>
      </p:sp>
      <p:sp>
        <p:nvSpPr>
          <p:cNvPr id="4" name="Rectangle 3"/>
          <p:cNvSpPr/>
          <p:nvPr/>
        </p:nvSpPr>
        <p:spPr>
          <a:xfrm>
            <a:off x="733245" y="1369333"/>
            <a:ext cx="10772955" cy="3477875"/>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template &lt;class T&gt; class vector {</a:t>
            </a:r>
          </a:p>
          <a:p>
            <a:pPr rtl="0"/>
            <a:r>
              <a:rPr lang="en-US" sz="2200" dirty="0">
                <a:latin typeface="Courier New" panose="02070309020205020404" pitchFamily="49" charset="0"/>
                <a:cs typeface="Courier New" panose="02070309020205020404" pitchFamily="49" charset="0"/>
              </a:rPr>
              <a:t>private:</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void </a:t>
            </a:r>
            <a:r>
              <a:rPr lang="en-US" sz="2200" dirty="0" err="1">
                <a:latin typeface="Courier New" panose="02070309020205020404" pitchFamily="49" charset="0"/>
                <a:cs typeface="Courier New" panose="02070309020205020404" pitchFamily="49" charset="0"/>
              </a:rPr>
              <a:t>push_back</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const</a:t>
            </a:r>
            <a:r>
              <a:rPr lang="en-US" sz="2200" dirty="0">
                <a:latin typeface="Courier New" panose="02070309020205020404" pitchFamily="49" charset="0"/>
                <a:cs typeface="Courier New" panose="02070309020205020404" pitchFamily="49" charset="0"/>
              </a:rPr>
              <a:t> T &amp;value)</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T *clone = new T(value);</a:t>
            </a:r>
          </a:p>
          <a:p>
            <a:pPr rtl="0"/>
            <a:r>
              <a:rPr lang="en-US" sz="2200" dirty="0">
                <a:latin typeface="Courier New" panose="02070309020205020404" pitchFamily="49" charset="0"/>
                <a:cs typeface="Courier New" panose="02070309020205020404" pitchFamily="49" charset="0"/>
              </a:rPr>
              <a:t>    </a:t>
            </a:r>
            <a:r>
              <a:rPr lang="en-US" sz="2200" b="1" dirty="0">
                <a:solidFill>
                  <a:srgbClr val="FF0000"/>
                </a:solidFill>
                <a:latin typeface="Courier New" panose="02070309020205020404" pitchFamily="49" charset="0"/>
                <a:cs typeface="Courier New" panose="02070309020205020404" pitchFamily="49" charset="0"/>
              </a:rPr>
              <a:t>if (clone)</a:t>
            </a:r>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g_array_append_val</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parray</a:t>
            </a:r>
            <a:r>
              <a:rPr lang="en-US" sz="2200" dirty="0">
                <a:latin typeface="Courier New" panose="02070309020205020404" pitchFamily="49" charset="0"/>
                <a:cs typeface="Courier New" panose="02070309020205020404" pitchFamily="49" charset="0"/>
              </a:rPr>
              <a:t>, clone);</a:t>
            </a: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current_size</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4614182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748" y="1"/>
            <a:ext cx="10481096" cy="1444294"/>
          </a:xfrm>
        </p:spPr>
        <p:txBody>
          <a:bodyPr rtlCol="0">
            <a:noAutofit/>
          </a:bodyPr>
          <a:lstStyle/>
          <a:p>
            <a:pPr rtl="0"/>
            <a:r>
              <a:rPr lang="en-US" sz="3600" dirty="0"/>
              <a:t>V668. It is not taken into account that the </a:t>
            </a:r>
            <a:r>
              <a:rPr lang="en-US" sz="3600" dirty="0" smtClean="0"/>
              <a:t>'new' </a:t>
            </a:r>
            <a:r>
              <a:rPr lang="en-US" sz="3600" dirty="0"/>
              <a:t>operator, as opposed to </a:t>
            </a:r>
            <a:r>
              <a:rPr lang="en-US" sz="3600" dirty="0" err="1"/>
              <a:t>malloc</a:t>
            </a:r>
            <a:r>
              <a:rPr lang="en-US" sz="3600" dirty="0"/>
              <a:t>, does not return NULL (a dangerous case)</a:t>
            </a:r>
            <a:endParaRPr lang="ru-RU" sz="3600" dirty="0"/>
          </a:p>
        </p:txBody>
      </p:sp>
      <p:sp>
        <p:nvSpPr>
          <p:cNvPr id="3" name="Content Placeholder 2"/>
          <p:cNvSpPr>
            <a:spLocks noGrp="1"/>
          </p:cNvSpPr>
          <p:nvPr>
            <p:ph idx="1"/>
          </p:nvPr>
        </p:nvSpPr>
        <p:spPr>
          <a:xfrm>
            <a:off x="733245" y="4922169"/>
            <a:ext cx="10515599" cy="1975449"/>
          </a:xfrm>
        </p:spPr>
        <p:txBody>
          <a:bodyPr rtlCol="0">
            <a:normAutofit/>
          </a:bodyPr>
          <a:lstStyle/>
          <a:p>
            <a:pPr rtl="0"/>
            <a:r>
              <a:rPr lang="en-US"/>
              <a:t>V668 There is no sense in testing the 'm_buf' pointer against null, as the memory was allocated using the 'new' operator. The exception will be generated in the case of memory allocation error. slm.cpp 97</a:t>
            </a:r>
            <a:endParaRPr lang="ru-RU" dirty="0" smtClean="0"/>
          </a:p>
          <a:p>
            <a:pPr rtl="0"/>
            <a:r>
              <a:rPr lang="en-US"/>
              <a:t>Errors in total: 54</a:t>
            </a:r>
            <a:endParaRPr lang="en-US" dirty="0" smtClean="0"/>
          </a:p>
        </p:txBody>
      </p:sp>
      <p:sp>
        <p:nvSpPr>
          <p:cNvPr id="4" name="Rectangle 3"/>
          <p:cNvSpPr/>
          <p:nvPr/>
        </p:nvSpPr>
        <p:spPr>
          <a:xfrm>
            <a:off x="733245" y="1444294"/>
            <a:ext cx="10772955" cy="3477875"/>
          </a:xfrm>
          <a:prstGeom prst="rect">
            <a:avLst/>
          </a:prstGeom>
        </p:spPr>
        <p:txBody>
          <a:bodyPr wrap="square" rtlCol="0">
            <a:spAutoFit/>
          </a:bodyPr>
          <a:lstStyle/>
          <a:p>
            <a:pPr rtl="0"/>
            <a:r>
              <a:rPr lang="en-US" sz="2200" dirty="0" err="1">
                <a:latin typeface="Courier New" panose="02070309020205020404" pitchFamily="49" charset="0"/>
                <a:cs typeface="Courier New" panose="02070309020205020404" pitchFamily="49" charset="0"/>
              </a:rPr>
              <a:t>bool</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CThreadSlm</a:t>
            </a:r>
            <a:r>
              <a:rPr lang="en-US" sz="2200" dirty="0">
                <a:latin typeface="Courier New" panose="02070309020205020404" pitchFamily="49" charset="0"/>
                <a:cs typeface="Courier New" panose="02070309020205020404" pitchFamily="49" charset="0"/>
              </a:rPr>
              <a:t>::load(</a:t>
            </a:r>
            <a:r>
              <a:rPr lang="en-US" sz="2200" dirty="0" err="1">
                <a:latin typeface="Courier New" panose="02070309020205020404" pitchFamily="49" charset="0"/>
                <a:cs typeface="Courier New" panose="02070309020205020404" pitchFamily="49" charset="0"/>
              </a:rPr>
              <a:t>const</a:t>
            </a:r>
            <a:r>
              <a:rPr lang="en-US" sz="2200" dirty="0">
                <a:latin typeface="Courier New" panose="02070309020205020404" pitchFamily="49" charset="0"/>
                <a:cs typeface="Courier New" panose="02070309020205020404" pitchFamily="49" charset="0"/>
              </a:rPr>
              <a:t> char* </a:t>
            </a:r>
            <a:r>
              <a:rPr lang="en-US" sz="2200" dirty="0" err="1">
                <a:latin typeface="Courier New" panose="02070309020205020404" pitchFamily="49" charset="0"/>
                <a:cs typeface="Courier New" panose="02070309020205020404" pitchFamily="49" charset="0"/>
              </a:rPr>
              <a:t>fname</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bool</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MMap</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fd</a:t>
            </a:r>
            <a:r>
              <a:rPr lang="en-US" sz="2200" dirty="0">
                <a:latin typeface="Courier New" panose="02070309020205020404" pitchFamily="49" charset="0"/>
                <a:cs typeface="Courier New" panose="02070309020205020404" pitchFamily="49" charset="0"/>
              </a:rPr>
              <a:t> = open(</a:t>
            </a:r>
            <a:r>
              <a:rPr lang="en-US" sz="2200" dirty="0" err="1">
                <a:latin typeface="Courier New" panose="02070309020205020404" pitchFamily="49" charset="0"/>
                <a:cs typeface="Courier New" panose="02070309020205020404" pitchFamily="49" charset="0"/>
              </a:rPr>
              <a:t>fname</a:t>
            </a:r>
            <a:r>
              <a:rPr lang="en-US" sz="2200" dirty="0">
                <a:latin typeface="Courier New" panose="02070309020205020404" pitchFamily="49" charset="0"/>
                <a:cs typeface="Courier New" panose="02070309020205020404" pitchFamily="49" charset="0"/>
              </a:rPr>
              <a:t>, O_RDONLY);</a:t>
            </a:r>
          </a:p>
          <a:p>
            <a:pPr rtl="0"/>
            <a:r>
              <a:rPr lang="en-US" sz="2200" dirty="0">
                <a:latin typeface="Courier New" panose="02070309020205020404" pitchFamily="49" charset="0"/>
                <a:cs typeface="Courier New" panose="02070309020205020404" pitchFamily="49" charset="0"/>
              </a:rPr>
              <a:t>  ....</a:t>
            </a:r>
          </a:p>
          <a:p>
            <a:pPr rtl="0"/>
            <a:r>
              <a:rPr lang="en-US" sz="2200" b="1" dirty="0">
                <a:solidFill>
                  <a:srgbClr val="FF0000"/>
                </a:solidFill>
                <a:latin typeface="Courier New" panose="02070309020205020404" pitchFamily="49" charset="0"/>
                <a:cs typeface="Courier New" panose="02070309020205020404" pitchFamily="49" charset="0"/>
              </a:rPr>
              <a:t>  if ((</a:t>
            </a:r>
            <a:r>
              <a:rPr lang="en-US" sz="2200" b="1" dirty="0" err="1">
                <a:solidFill>
                  <a:srgbClr val="FF0000"/>
                </a:solidFill>
                <a:latin typeface="Courier New" panose="02070309020205020404" pitchFamily="49" charset="0"/>
                <a:cs typeface="Courier New" panose="02070309020205020404" pitchFamily="49" charset="0"/>
              </a:rPr>
              <a:t>m_buf</a:t>
            </a:r>
            <a:r>
              <a:rPr lang="en-US" sz="2200" b="1" dirty="0">
                <a:solidFill>
                  <a:srgbClr val="FF0000"/>
                </a:solidFill>
                <a:latin typeface="Courier New" panose="02070309020205020404" pitchFamily="49" charset="0"/>
                <a:cs typeface="Courier New" panose="02070309020205020404" pitchFamily="49" charset="0"/>
              </a:rPr>
              <a:t> = new char[</a:t>
            </a:r>
            <a:r>
              <a:rPr lang="en-US" sz="2200" b="1" dirty="0" err="1">
                <a:solidFill>
                  <a:srgbClr val="FF0000"/>
                </a:solidFill>
                <a:latin typeface="Courier New" panose="02070309020205020404" pitchFamily="49" charset="0"/>
                <a:cs typeface="Courier New" panose="02070309020205020404" pitchFamily="49" charset="0"/>
              </a:rPr>
              <a:t>m_bufSize</a:t>
            </a:r>
            <a:r>
              <a:rPr lang="en-US" sz="2200" b="1" dirty="0">
                <a:solidFill>
                  <a:srgbClr val="FF0000"/>
                </a:solidFill>
                <a:latin typeface="Courier New" panose="02070309020205020404" pitchFamily="49" charset="0"/>
                <a:cs typeface="Courier New" panose="02070309020205020404" pitchFamily="49" charset="0"/>
              </a:rPr>
              <a:t>]) == NULL) {</a:t>
            </a:r>
          </a:p>
          <a:p>
            <a:pPr rtl="0"/>
            <a:r>
              <a:rPr lang="en-US" sz="2200" b="1" dirty="0">
                <a:solidFill>
                  <a:srgbClr val="FF0000"/>
                </a:solidFill>
                <a:latin typeface="Courier New" panose="02070309020205020404" pitchFamily="49" charset="0"/>
                <a:cs typeface="Courier New" panose="02070309020205020404" pitchFamily="49" charset="0"/>
              </a:rPr>
              <a:t>    close(</a:t>
            </a:r>
            <a:r>
              <a:rPr lang="en-US" sz="2200" b="1" dirty="0" err="1">
                <a:solidFill>
                  <a:srgbClr val="FF0000"/>
                </a:solidFill>
                <a:latin typeface="Courier New" panose="02070309020205020404" pitchFamily="49" charset="0"/>
                <a:cs typeface="Courier New" panose="02070309020205020404" pitchFamily="49" charset="0"/>
              </a:rPr>
              <a:t>fd</a:t>
            </a:r>
            <a:r>
              <a:rPr lang="en-US" sz="2200" b="1" dirty="0">
                <a:solidFill>
                  <a:srgbClr val="FF0000"/>
                </a:solidFill>
                <a:latin typeface="Courier New" panose="02070309020205020404" pitchFamily="49" charset="0"/>
                <a:cs typeface="Courier New" panose="02070309020205020404" pitchFamily="49" charset="0"/>
              </a:rPr>
              <a:t>);</a:t>
            </a:r>
          </a:p>
          <a:p>
            <a:pPr rtl="0"/>
            <a:r>
              <a:rPr lang="en-US" sz="2200" b="1" dirty="0">
                <a:solidFill>
                  <a:srgbClr val="FF0000"/>
                </a:solidFill>
                <a:latin typeface="Courier New" panose="02070309020205020404" pitchFamily="49" charset="0"/>
                <a:cs typeface="Courier New" panose="02070309020205020404" pitchFamily="49" charset="0"/>
              </a:rPr>
              <a:t>    return false;</a:t>
            </a:r>
          </a:p>
          <a:p>
            <a:pPr rtl="0"/>
            <a:r>
              <a:rPr lang="en-US" sz="2200" b="1" dirty="0">
                <a:solidFill>
                  <a:srgbClr val="FF0000"/>
                </a:solidFill>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8423778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095555"/>
          </a:xfrm>
        </p:spPr>
        <p:txBody>
          <a:bodyPr rtlCol="0">
            <a:normAutofit/>
          </a:bodyPr>
          <a:lstStyle/>
          <a:p>
            <a:pPr rtl="0"/>
            <a:r>
              <a:rPr lang="en-US" dirty="0"/>
              <a:t>V674. Confusion between integer and </a:t>
            </a:r>
            <a:r>
              <a:rPr lang="en-US" dirty="0" smtClean="0"/>
              <a:t>real</a:t>
            </a:r>
            <a:endParaRPr lang="ru-RU" dirty="0"/>
          </a:p>
        </p:txBody>
      </p:sp>
      <p:sp>
        <p:nvSpPr>
          <p:cNvPr id="4" name="Rectangle 3"/>
          <p:cNvSpPr/>
          <p:nvPr/>
        </p:nvSpPr>
        <p:spPr>
          <a:xfrm>
            <a:off x="241540" y="1290948"/>
            <a:ext cx="11950459" cy="4062651"/>
          </a:xfrm>
          <a:prstGeom prst="rect">
            <a:avLst/>
          </a:prstGeom>
        </p:spPr>
        <p:txBody>
          <a:bodyPr wrap="square" rtlCol="0">
            <a:spAutoFit/>
          </a:bodyPr>
          <a:lstStyle/>
          <a:p>
            <a:pPr rtl="0"/>
            <a:r>
              <a:rPr lang="en-US" sz="1900" dirty="0">
                <a:latin typeface="Courier New" panose="02070309020205020404" pitchFamily="49" charset="0"/>
                <a:cs typeface="Courier New" panose="02070309020205020404" pitchFamily="49" charset="0"/>
              </a:rPr>
              <a:t>static void </a:t>
            </a:r>
            <a:r>
              <a:rPr lang="en-US" sz="1900" dirty="0" err="1">
                <a:latin typeface="Courier New" panose="02070309020205020404" pitchFamily="49" charset="0"/>
                <a:cs typeface="Courier New" panose="02070309020205020404" pitchFamily="49" charset="0"/>
              </a:rPr>
              <a:t>preview_down_cb</a:t>
            </a:r>
            <a:r>
              <a:rPr lang="en-US" sz="1900" dirty="0">
                <a:latin typeface="Courier New" panose="02070309020205020404" pitchFamily="49" charset="0"/>
                <a:cs typeface="Courier New" panose="02070309020205020404" pitchFamily="49" charset="0"/>
              </a:rPr>
              <a:t>(....)</a:t>
            </a:r>
          </a:p>
          <a:p>
            <a:pPr rtl="0"/>
            <a:r>
              <a:rPr lang="en-US" sz="1900" dirty="0">
                <a:latin typeface="Courier New" panose="02070309020205020404" pitchFamily="49" charset="0"/>
                <a:cs typeface="Courier New" panose="02070309020205020404" pitchFamily="49" charset="0"/>
              </a:rPr>
              <a:t>{</a:t>
            </a:r>
          </a:p>
          <a:p>
            <a:pPr rtl="0"/>
            <a:r>
              <a:rPr lang="en-US" sz="1900" dirty="0">
                <a:latin typeface="Courier New" panose="02070309020205020404" pitchFamily="49" charset="0"/>
                <a:cs typeface="Courier New" panose="02070309020205020404" pitchFamily="49" charset="0"/>
              </a:rPr>
              <a:t>  ....</a:t>
            </a:r>
          </a:p>
          <a:p>
            <a:pPr rtl="0"/>
            <a:r>
              <a:rPr lang="en-US" sz="1900" dirty="0">
                <a:latin typeface="Courier New" panose="02070309020205020404" pitchFamily="49" charset="0"/>
                <a:cs typeface="Courier New" panose="02070309020205020404" pitchFamily="49" charset="0"/>
              </a:rPr>
              <a:t>  </a:t>
            </a:r>
            <a:r>
              <a:rPr lang="en-US" sz="1900" b="1" dirty="0" err="1">
                <a:solidFill>
                  <a:srgbClr val="FF0000"/>
                </a:solidFill>
                <a:latin typeface="Courier New" panose="02070309020205020404" pitchFamily="49" charset="0"/>
                <a:cs typeface="Courier New" panose="02070309020205020404" pitchFamily="49" charset="0"/>
              </a:rPr>
              <a:t>int</a:t>
            </a:r>
            <a:r>
              <a:rPr lang="en-US" sz="1900" b="1" dirty="0">
                <a:solidFill>
                  <a:srgbClr val="FF0000"/>
                </a:solidFill>
                <a:latin typeface="Courier New" panose="02070309020205020404" pitchFamily="49" charset="0"/>
                <a:cs typeface="Courier New" panose="02070309020205020404" pitchFamily="49" charset="0"/>
              </a:rPr>
              <a:t> delay = 0.5;</a:t>
            </a:r>
          </a:p>
          <a:p>
            <a:pPr rtl="0"/>
            <a:r>
              <a:rPr lang="en-US" sz="1900" dirty="0">
                <a:latin typeface="Courier New" panose="02070309020205020404" pitchFamily="49" charset="0"/>
                <a:cs typeface="Courier New" panose="02070309020205020404" pitchFamily="49" charset="0"/>
              </a:rPr>
              <a:t>  double </a:t>
            </a:r>
            <a:r>
              <a:rPr lang="en-US" sz="1900" dirty="0" err="1">
                <a:latin typeface="Courier New" panose="02070309020205020404" pitchFamily="49" charset="0"/>
                <a:cs typeface="Courier New" panose="02070309020205020404" pitchFamily="49" charset="0"/>
              </a:rPr>
              <a:t>fdelay</a:t>
            </a:r>
            <a:r>
              <a:rPr lang="en-US" sz="1900" dirty="0">
                <a:latin typeface="Courier New" panose="02070309020205020404" pitchFamily="49" charset="0"/>
                <a:cs typeface="Courier New" panose="02070309020205020404" pitchFamily="49" charset="0"/>
              </a:rPr>
              <a:t>;</a:t>
            </a:r>
          </a:p>
          <a:p>
            <a:pPr rtl="0"/>
            <a:r>
              <a:rPr lang="en-US" sz="1900" dirty="0">
                <a:latin typeface="Courier New" panose="02070309020205020404" pitchFamily="49" charset="0"/>
                <a:cs typeface="Courier New" panose="02070309020205020404" pitchFamily="49" charset="0"/>
              </a:rPr>
              <a:t>  </a:t>
            </a:r>
            <a:r>
              <a:rPr lang="en-US" sz="1900" b="1" dirty="0" err="1">
                <a:solidFill>
                  <a:srgbClr val="00B050"/>
                </a:solidFill>
                <a:latin typeface="Courier New" panose="02070309020205020404" pitchFamily="49" charset="0"/>
                <a:cs typeface="Courier New" panose="02070309020205020404" pitchFamily="49" charset="0"/>
              </a:rPr>
              <a:t>fdelay</a:t>
            </a:r>
            <a:r>
              <a:rPr lang="en-US" sz="1900" b="1" dirty="0">
                <a:solidFill>
                  <a:srgbClr val="00B050"/>
                </a:solidFill>
                <a:latin typeface="Courier New" panose="02070309020205020404" pitchFamily="49" charset="0"/>
                <a:cs typeface="Courier New" panose="02070309020205020404" pitchFamily="49" charset="0"/>
              </a:rPr>
              <a:t> = ((double)delay / 1000.0f);</a:t>
            </a:r>
          </a:p>
          <a:p>
            <a:pPr rtl="0"/>
            <a:r>
              <a:rPr lang="en-US" sz="1900" dirty="0">
                <a:latin typeface="Courier New" panose="02070309020205020404" pitchFamily="49" charset="0"/>
                <a:cs typeface="Courier New" panose="02070309020205020404" pitchFamily="49" charset="0"/>
              </a:rPr>
              <a:t>  </a:t>
            </a:r>
            <a:r>
              <a:rPr lang="en-US" sz="1900" dirty="0" err="1">
                <a:latin typeface="Courier New" panose="02070309020205020404" pitchFamily="49" charset="0"/>
                <a:cs typeface="Courier New" panose="02070309020205020404" pitchFamily="49" charset="0"/>
              </a:rPr>
              <a:t>DbgPrint</a:t>
            </a:r>
            <a:r>
              <a:rPr lang="en-US" sz="1900" dirty="0">
                <a:latin typeface="Courier New" panose="02070309020205020404" pitchFamily="49" charset="0"/>
                <a:cs typeface="Courier New" panose="02070309020205020404" pitchFamily="49" charset="0"/>
              </a:rPr>
              <a:t>("Long press: %lf\n", </a:t>
            </a:r>
            <a:r>
              <a:rPr lang="en-US" sz="1900" dirty="0" err="1">
                <a:latin typeface="Courier New" panose="02070309020205020404" pitchFamily="49" charset="0"/>
                <a:cs typeface="Courier New" panose="02070309020205020404" pitchFamily="49" charset="0"/>
              </a:rPr>
              <a:t>fdelay</a:t>
            </a:r>
            <a:r>
              <a:rPr lang="en-US" sz="1900" dirty="0">
                <a:latin typeface="Courier New" panose="02070309020205020404" pitchFamily="49" charset="0"/>
                <a:cs typeface="Courier New" panose="02070309020205020404" pitchFamily="49" charset="0"/>
              </a:rPr>
              <a:t>);</a:t>
            </a:r>
          </a:p>
          <a:p>
            <a:pPr rtl="0"/>
            <a:endParaRPr lang="en-US" sz="1900" dirty="0">
              <a:latin typeface="Courier New" panose="02070309020205020404" pitchFamily="49" charset="0"/>
              <a:cs typeface="Courier New" panose="02070309020205020404" pitchFamily="49" charset="0"/>
            </a:endParaRPr>
          </a:p>
          <a:p>
            <a:pPr rtl="0"/>
            <a:r>
              <a:rPr lang="en-US" sz="1600" dirty="0">
                <a:solidFill>
                  <a:srgbClr val="7030A0"/>
                </a:solidFill>
                <a:latin typeface="Courier New" panose="02070309020205020404" pitchFamily="49" charset="0"/>
                <a:cs typeface="Courier New" panose="02070309020205020404" pitchFamily="49" charset="0"/>
              </a:rPr>
              <a:t>  </a:t>
            </a:r>
            <a:r>
              <a:rPr lang="en-US" sz="1600" b="1" dirty="0">
                <a:solidFill>
                  <a:srgbClr val="7030A0"/>
                </a:solidFill>
                <a:latin typeface="Courier New" panose="02070309020205020404" pitchFamily="49" charset="0"/>
                <a:cs typeface="Courier New" panose="02070309020205020404" pitchFamily="49" charset="0"/>
              </a:rPr>
              <a:t>//</a:t>
            </a:r>
            <a:r>
              <a:rPr lang="en-US" sz="1600" dirty="0">
                <a:solidFill>
                  <a:srgbClr val="7030A0"/>
                </a:solidFill>
                <a:latin typeface="Courier New" panose="02070309020205020404" pitchFamily="49" charset="0"/>
                <a:cs typeface="Courier New" panose="02070309020205020404" pitchFamily="49" charset="0"/>
              </a:rPr>
              <a:t>delay = SYSTEM_SETTINGS_TAP_AND_HOLD_DELAY_SHORT; /* default 0.5 sec */</a:t>
            </a:r>
          </a:p>
          <a:p>
            <a:pPr rtl="0"/>
            <a:r>
              <a:rPr lang="en-US" sz="1600" dirty="0">
                <a:solidFill>
                  <a:srgbClr val="7030A0"/>
                </a:solidFill>
                <a:latin typeface="Courier New" panose="02070309020205020404" pitchFamily="49" charset="0"/>
                <a:cs typeface="Courier New" panose="02070309020205020404" pitchFamily="49" charset="0"/>
              </a:rPr>
              <a:t>  </a:t>
            </a:r>
            <a:r>
              <a:rPr lang="en-US" sz="1600" b="1" dirty="0">
                <a:solidFill>
                  <a:srgbClr val="7030A0"/>
                </a:solidFill>
                <a:latin typeface="Courier New" panose="02070309020205020404" pitchFamily="49" charset="0"/>
                <a:cs typeface="Courier New" panose="02070309020205020404" pitchFamily="49" charset="0"/>
              </a:rPr>
              <a:t>//</a:t>
            </a:r>
            <a:r>
              <a:rPr lang="en-US" sz="1600" dirty="0">
                <a:solidFill>
                  <a:srgbClr val="7030A0"/>
                </a:solidFill>
                <a:latin typeface="Courier New" panose="02070309020205020404" pitchFamily="49" charset="0"/>
                <a:cs typeface="Courier New" panose="02070309020205020404" pitchFamily="49" charset="0"/>
              </a:rPr>
              <a:t>if (</a:t>
            </a:r>
            <a:r>
              <a:rPr lang="en-US" sz="1600" dirty="0" err="1">
                <a:solidFill>
                  <a:srgbClr val="7030A0"/>
                </a:solidFill>
                <a:latin typeface="Courier New" panose="02070309020205020404" pitchFamily="49" charset="0"/>
                <a:cs typeface="Courier New" panose="02070309020205020404" pitchFamily="49" charset="0"/>
              </a:rPr>
              <a:t>system_settings_get_value_int</a:t>
            </a:r>
            <a:r>
              <a:rPr lang="en-US" sz="1600" dirty="0">
                <a:solidFill>
                  <a:srgbClr val="7030A0"/>
                </a:solidFill>
                <a:latin typeface="Courier New" panose="02070309020205020404" pitchFamily="49" charset="0"/>
                <a:cs typeface="Courier New" panose="02070309020205020404" pitchFamily="49" charset="0"/>
              </a:rPr>
              <a:t>(SYSTEM_SETTINGS_KEY_TAP_AND_HOLD_DELAY, &amp;delay) != 0) {</a:t>
            </a:r>
          </a:p>
          <a:p>
            <a:pPr rtl="0"/>
            <a:r>
              <a:rPr lang="en-US" sz="1600" dirty="0">
                <a:solidFill>
                  <a:srgbClr val="7030A0"/>
                </a:solidFill>
                <a:latin typeface="Courier New" panose="02070309020205020404" pitchFamily="49" charset="0"/>
                <a:cs typeface="Courier New" panose="02070309020205020404" pitchFamily="49" charset="0"/>
              </a:rPr>
              <a:t>  </a:t>
            </a:r>
            <a:r>
              <a:rPr lang="en-US" sz="1600" b="1" dirty="0">
                <a:solidFill>
                  <a:srgbClr val="7030A0"/>
                </a:solidFill>
                <a:latin typeface="Courier New" panose="02070309020205020404" pitchFamily="49" charset="0"/>
                <a:cs typeface="Courier New" panose="02070309020205020404" pitchFamily="49" charset="0"/>
              </a:rPr>
              <a:t>//</a:t>
            </a:r>
            <a:r>
              <a:rPr lang="en-US" sz="1600" dirty="0">
                <a:solidFill>
                  <a:srgbClr val="7030A0"/>
                </a:solidFill>
                <a:latin typeface="Courier New" panose="02070309020205020404" pitchFamily="49" charset="0"/>
                <a:cs typeface="Courier New" panose="02070309020205020404" pitchFamily="49" charset="0"/>
              </a:rPr>
              <a:t>delay = SYSTEM_SETTINGS_TAP_AND_HOLD_DELAY_SHORT;</a:t>
            </a:r>
          </a:p>
          <a:p>
            <a:pPr rtl="0"/>
            <a:r>
              <a:rPr lang="en-US" sz="1600" dirty="0">
                <a:solidFill>
                  <a:srgbClr val="7030A0"/>
                </a:solidFill>
                <a:latin typeface="Courier New" panose="02070309020205020404" pitchFamily="49" charset="0"/>
                <a:cs typeface="Courier New" panose="02070309020205020404" pitchFamily="49" charset="0"/>
              </a:rPr>
              <a:t>  </a:t>
            </a:r>
            <a:r>
              <a:rPr lang="en-US" sz="1600" b="1" dirty="0">
                <a:solidFill>
                  <a:srgbClr val="7030A0"/>
                </a:solidFill>
                <a:latin typeface="Courier New" panose="02070309020205020404" pitchFamily="49" charset="0"/>
                <a:cs typeface="Courier New" panose="02070309020205020404" pitchFamily="49" charset="0"/>
              </a:rPr>
              <a:t>//</a:t>
            </a:r>
            <a:r>
              <a:rPr lang="en-US" sz="1600" dirty="0">
                <a:solidFill>
                  <a:srgbClr val="7030A0"/>
                </a:solidFill>
                <a:latin typeface="Courier New" panose="02070309020205020404" pitchFamily="49" charset="0"/>
                <a:cs typeface="Courier New" panose="02070309020205020404" pitchFamily="49" charset="0"/>
              </a:rPr>
              <a:t>}</a:t>
            </a:r>
          </a:p>
          <a:p>
            <a:pPr rtl="0"/>
            <a:endParaRPr lang="en-US" sz="1900" dirty="0">
              <a:latin typeface="Courier New" panose="02070309020205020404" pitchFamily="49" charset="0"/>
              <a:cs typeface="Courier New" panose="02070309020205020404" pitchFamily="49" charset="0"/>
            </a:endParaRPr>
          </a:p>
          <a:p>
            <a:pPr rtl="0"/>
            <a:r>
              <a:rPr lang="en-US" sz="1900" dirty="0">
                <a:latin typeface="Courier New" panose="02070309020205020404" pitchFamily="49" charset="0"/>
                <a:cs typeface="Courier New" panose="02070309020205020404" pitchFamily="49" charset="0"/>
              </a:rPr>
              <a:t>  </a:t>
            </a:r>
            <a:r>
              <a:rPr lang="en-US" sz="1900" dirty="0" err="1">
                <a:latin typeface="Courier New" panose="02070309020205020404" pitchFamily="49" charset="0"/>
                <a:cs typeface="Courier New" panose="02070309020205020404" pitchFamily="49" charset="0"/>
              </a:rPr>
              <a:t>cbdata</a:t>
            </a:r>
            <a:r>
              <a:rPr lang="en-US" sz="1900" dirty="0">
                <a:latin typeface="Courier New" panose="02070309020205020404" pitchFamily="49" charset="0"/>
                <a:cs typeface="Courier New" panose="02070309020205020404" pitchFamily="49" charset="0"/>
              </a:rPr>
              <a:t>-&gt;</a:t>
            </a:r>
            <a:r>
              <a:rPr lang="en-US" sz="1900" dirty="0" err="1">
                <a:latin typeface="Courier New" panose="02070309020205020404" pitchFamily="49" charset="0"/>
                <a:cs typeface="Courier New" panose="02070309020205020404" pitchFamily="49" charset="0"/>
              </a:rPr>
              <a:t>long_press_timer</a:t>
            </a:r>
            <a:r>
              <a:rPr lang="en-US" sz="1900" dirty="0">
                <a:latin typeface="Courier New" panose="02070309020205020404" pitchFamily="49" charset="0"/>
                <a:cs typeface="Courier New" panose="02070309020205020404" pitchFamily="49" charset="0"/>
              </a:rPr>
              <a:t> = </a:t>
            </a:r>
            <a:r>
              <a:rPr lang="en-US" sz="1900" dirty="0" err="1">
                <a:latin typeface="Courier New" panose="02070309020205020404" pitchFamily="49" charset="0"/>
                <a:cs typeface="Courier New" panose="02070309020205020404" pitchFamily="49" charset="0"/>
              </a:rPr>
              <a:t>ecore_timer_add</a:t>
            </a:r>
            <a:r>
              <a:rPr lang="en-US" sz="1900" dirty="0">
                <a:latin typeface="Courier New" panose="02070309020205020404" pitchFamily="49" charset="0"/>
                <a:cs typeface="Courier New" panose="02070309020205020404" pitchFamily="49" charset="0"/>
              </a:rPr>
              <a:t>(</a:t>
            </a:r>
            <a:r>
              <a:rPr lang="en-US" sz="1900" dirty="0" err="1">
                <a:latin typeface="Courier New" panose="02070309020205020404" pitchFamily="49" charset="0"/>
                <a:cs typeface="Courier New" panose="02070309020205020404" pitchFamily="49" charset="0"/>
              </a:rPr>
              <a:t>fdelay</a:t>
            </a:r>
            <a:r>
              <a:rPr lang="en-US" sz="1900" dirty="0">
                <a:latin typeface="Courier New" panose="02070309020205020404" pitchFamily="49" charset="0"/>
                <a:cs typeface="Courier New" panose="02070309020205020404" pitchFamily="49" charset="0"/>
              </a:rPr>
              <a:t>, </a:t>
            </a:r>
            <a:r>
              <a:rPr lang="en-US" sz="1900" dirty="0" err="1">
                <a:latin typeface="Courier New" panose="02070309020205020404" pitchFamily="49" charset="0"/>
                <a:cs typeface="Courier New" panose="02070309020205020404" pitchFamily="49" charset="0"/>
              </a:rPr>
              <a:t>long_press_cb</a:t>
            </a:r>
            <a:r>
              <a:rPr lang="en-US" sz="1900" dirty="0">
                <a:latin typeface="Courier New" panose="02070309020205020404" pitchFamily="49" charset="0"/>
                <a:cs typeface="Courier New" panose="02070309020205020404" pitchFamily="49" charset="0"/>
              </a:rPr>
              <a:t>, </a:t>
            </a:r>
            <a:r>
              <a:rPr lang="en-US" sz="1900" dirty="0" err="1">
                <a:latin typeface="Courier New" panose="02070309020205020404" pitchFamily="49" charset="0"/>
                <a:cs typeface="Courier New" panose="02070309020205020404" pitchFamily="49" charset="0"/>
              </a:rPr>
              <a:t>cbdata</a:t>
            </a:r>
            <a:r>
              <a:rPr lang="en-US" sz="1900" dirty="0">
                <a:latin typeface="Courier New" panose="02070309020205020404" pitchFamily="49" charset="0"/>
                <a:cs typeface="Courier New" panose="02070309020205020404" pitchFamily="49" charset="0"/>
              </a:rPr>
              <a:t>);</a:t>
            </a:r>
          </a:p>
        </p:txBody>
      </p:sp>
      <p:sp>
        <p:nvSpPr>
          <p:cNvPr id="6" name="Content Placeholder 2"/>
          <p:cNvSpPr>
            <a:spLocks noGrp="1"/>
          </p:cNvSpPr>
          <p:nvPr>
            <p:ph idx="1"/>
          </p:nvPr>
        </p:nvSpPr>
        <p:spPr>
          <a:xfrm>
            <a:off x="715993" y="5886852"/>
            <a:ext cx="10515599" cy="893510"/>
          </a:xfrm>
        </p:spPr>
        <p:txBody>
          <a:bodyPr rtlCol="0">
            <a:normAutofit fontScale="92500"/>
          </a:bodyPr>
          <a:lstStyle/>
          <a:p>
            <a:pPr rtl="0"/>
            <a:r>
              <a:rPr lang="en-US"/>
              <a:t>V674 The '0.5' literal of the 'double' type is assigned to a variable of the 'int' type. Consider inspecting the '= 0.5' expression. add-viewer.c 824</a:t>
            </a:r>
            <a:endParaRPr lang="en-US" dirty="0" smtClean="0"/>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8502827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8136" y="2231227"/>
            <a:ext cx="7168551" cy="2462213"/>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static void preview_down_cb(....)</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solidFill>
                  <a:srgbClr val="00B050"/>
                </a:solidFill>
                <a:latin typeface="Courier New" panose="02070309020205020404" pitchFamily="49" charset="0"/>
                <a:cs typeface="Courier New" panose="02070309020205020404" pitchFamily="49" charset="0"/>
              </a:rPr>
              <a:t>  </a:t>
            </a:r>
            <a:r>
              <a:rPr lang="en-US" sz="2200" b="1">
                <a:solidFill>
                  <a:srgbClr val="00B050"/>
                </a:solidFill>
                <a:latin typeface="Courier New" panose="02070309020205020404" pitchFamily="49" charset="0"/>
                <a:cs typeface="Courier New" panose="02070309020205020404" pitchFamily="49" charset="0"/>
              </a:rPr>
              <a:t>int delay = 500;</a:t>
            </a:r>
            <a:endParaRPr lang="en-US" sz="2200" b="1" dirty="0">
              <a:solidFill>
                <a:srgbClr val="00B050"/>
              </a:solidFill>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double fdelay;</a:t>
            </a:r>
          </a:p>
          <a:p>
            <a:pPr rtl="0"/>
            <a:r>
              <a:rPr lang="en-US" sz="2200">
                <a:latin typeface="Courier New" panose="02070309020205020404" pitchFamily="49" charset="0"/>
                <a:cs typeface="Courier New" panose="02070309020205020404" pitchFamily="49" charset="0"/>
              </a:rPr>
              <a:t>  </a:t>
            </a:r>
            <a:r>
              <a:rPr lang="en-US" sz="2200" b="1">
                <a:solidFill>
                  <a:srgbClr val="00B050"/>
                </a:solidFill>
                <a:latin typeface="Courier New" panose="02070309020205020404" pitchFamily="49" charset="0"/>
                <a:cs typeface="Courier New" panose="02070309020205020404" pitchFamily="49" charset="0"/>
              </a:rPr>
              <a:t>fdelay = ((double)delay / 1000.0f);</a:t>
            </a:r>
          </a:p>
          <a:p>
            <a:pPr rtl="0"/>
            <a:r>
              <a:rPr lang="en-US" sz="2200">
                <a:latin typeface="Courier New" panose="02070309020205020404" pitchFamily="49" charset="0"/>
                <a:cs typeface="Courier New" panose="02070309020205020404" pitchFamily="49" charset="0"/>
              </a:rPr>
              <a:t>  DbgPrint("Long press: %lf\n", fdelay);</a:t>
            </a:r>
            <a:endParaRPr lang="en-US" sz="2200" dirty="0">
              <a:latin typeface="Courier New" panose="02070309020205020404" pitchFamily="49" charset="0"/>
              <a:cs typeface="Courier New" panose="02070309020205020404" pitchFamily="49" charset="0"/>
            </a:endParaRPr>
          </a:p>
        </p:txBody>
      </p:sp>
      <p:sp>
        <p:nvSpPr>
          <p:cNvPr id="6" name="Content Placeholder 2"/>
          <p:cNvSpPr>
            <a:spLocks noGrp="1"/>
          </p:cNvSpPr>
          <p:nvPr>
            <p:ph idx="1"/>
          </p:nvPr>
        </p:nvSpPr>
        <p:spPr>
          <a:xfrm>
            <a:off x="828136" y="141659"/>
            <a:ext cx="10567357" cy="6362657"/>
          </a:xfrm>
        </p:spPr>
        <p:txBody>
          <a:bodyPr rtlCol="0">
            <a:normAutofit/>
          </a:bodyPr>
          <a:lstStyle/>
          <a:p>
            <a:pPr rtl="0"/>
            <a:r>
              <a:rPr lang="en-US" dirty="0"/>
              <a:t>Most likely we are dealing with unsuccessful refactoring.</a:t>
            </a:r>
          </a:p>
          <a:p>
            <a:pPr rtl="0"/>
            <a:r>
              <a:rPr lang="en-US" dirty="0"/>
              <a:t>A programmer decided to comment a part of the code and make the </a:t>
            </a:r>
            <a:r>
              <a:rPr lang="en-US" dirty="0" err="1"/>
              <a:t>fdelay</a:t>
            </a:r>
            <a:r>
              <a:rPr lang="en-US" dirty="0"/>
              <a:t> variable always equal 0.5.</a:t>
            </a:r>
          </a:p>
          <a:p>
            <a:pPr rtl="0"/>
            <a:r>
              <a:rPr lang="en-US" dirty="0"/>
              <a:t>I.e. the code was probably meant to be like this:</a:t>
            </a:r>
          </a:p>
          <a:p>
            <a:pPr rtl="0"/>
            <a:endParaRPr lang="en-US" dirty="0"/>
          </a:p>
          <a:p>
            <a:pPr rtl="0"/>
            <a:endParaRPr lang="en-US" dirty="0" smtClean="0"/>
          </a:p>
          <a:p>
            <a:pPr rtl="0"/>
            <a:endParaRPr lang="en-US" dirty="0"/>
          </a:p>
          <a:p>
            <a:pPr rtl="0"/>
            <a:endParaRPr lang="en-US" dirty="0" smtClean="0"/>
          </a:p>
          <a:p>
            <a:pPr rtl="0"/>
            <a:endParaRPr lang="en-US" dirty="0"/>
          </a:p>
          <a:p>
            <a:pPr rtl="0"/>
            <a:endParaRPr lang="en-US" dirty="0" smtClean="0"/>
          </a:p>
          <a:p>
            <a:pPr rtl="0"/>
            <a:r>
              <a:rPr lang="en-US" dirty="0"/>
              <a:t>Errors in total: 1</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665709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Important</a:t>
            </a:r>
            <a:endParaRPr lang="ru-RU" dirty="0"/>
          </a:p>
        </p:txBody>
      </p:sp>
      <p:sp>
        <p:nvSpPr>
          <p:cNvPr id="3" name="Content Placeholder 2"/>
          <p:cNvSpPr>
            <a:spLocks noGrp="1"/>
          </p:cNvSpPr>
          <p:nvPr>
            <p:ph idx="1"/>
          </p:nvPr>
        </p:nvSpPr>
        <p:spPr>
          <a:xfrm>
            <a:off x="838200" y="1825625"/>
            <a:ext cx="10515600" cy="4592428"/>
          </a:xfrm>
        </p:spPr>
        <p:txBody>
          <a:bodyPr rtlCol="0">
            <a:normAutofit lnSpcReduction="10000"/>
          </a:bodyPr>
          <a:lstStyle/>
          <a:p>
            <a:pPr rtl="0"/>
            <a:r>
              <a:rPr lang="en-US" dirty="0"/>
              <a:t>The presentation shows the amount of errors that can be fixed after the analysis of </a:t>
            </a:r>
            <a:r>
              <a:rPr lang="en-US" dirty="0" err="1"/>
              <a:t>Tizen</a:t>
            </a:r>
            <a:r>
              <a:rPr lang="en-US" dirty="0"/>
              <a:t> using PVS-Studio.</a:t>
            </a:r>
            <a:endParaRPr lang="en-US" dirty="0" smtClean="0"/>
          </a:p>
          <a:p>
            <a:pPr rtl="0"/>
            <a:r>
              <a:rPr lang="en-US" dirty="0"/>
              <a:t>However, while a one-time bug fix is a necessary action, it is not quite sufficient for the overall code improvement.</a:t>
            </a:r>
          </a:p>
          <a:p>
            <a:pPr rtl="0"/>
            <a:r>
              <a:rPr lang="en-US" dirty="0" smtClean="0"/>
              <a:t>In a one-time analysis, a reviewer usually finds the errors which do not seriously affect the </a:t>
            </a:r>
            <a:r>
              <a:rPr lang="en-US" dirty="0" err="1" smtClean="0"/>
              <a:t>functionability</a:t>
            </a:r>
            <a:r>
              <a:rPr lang="en-US" dirty="0" smtClean="0"/>
              <a:t> of a program. </a:t>
            </a:r>
            <a:r>
              <a:rPr lang="en-US" dirty="0"/>
              <a:t>Therefore, any single check can demonstrate the abilities of the analyzer, but </a:t>
            </a:r>
            <a:r>
              <a:rPr lang="en-US" dirty="0" smtClean="0"/>
              <a:t>only so much.</a:t>
            </a:r>
            <a:endParaRPr lang="ru-RU" dirty="0" smtClean="0"/>
          </a:p>
          <a:p>
            <a:pPr rtl="0"/>
            <a:r>
              <a:rPr lang="en-US" dirty="0"/>
              <a:t>The quality and reliability of the project increases only with </a:t>
            </a:r>
            <a:r>
              <a:rPr lang="en-US" dirty="0" smtClean="0"/>
              <a:t>the regular </a:t>
            </a:r>
            <a:r>
              <a:rPr lang="en-US" dirty="0"/>
              <a:t>use of </a:t>
            </a:r>
            <a:r>
              <a:rPr lang="en-US" dirty="0" smtClean="0"/>
              <a:t>static </a:t>
            </a:r>
            <a:r>
              <a:rPr lang="en-US" dirty="0"/>
              <a:t>code analyzer.</a:t>
            </a:r>
          </a:p>
          <a:p>
            <a:pPr rtl="0"/>
            <a:r>
              <a:rPr lang="en-US" dirty="0"/>
              <a:t>The earlier an error is detected, the less expensive it is to correct it.</a:t>
            </a:r>
          </a:p>
          <a:p>
            <a:pPr rtl="0"/>
            <a:endParaRPr lang="ru-RU"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941565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normAutofit/>
          </a:bodyPr>
          <a:lstStyle/>
          <a:p>
            <a:pPr rtl="0"/>
            <a:r>
              <a:rPr lang="en-US" dirty="0"/>
              <a:t>V675. Writing to the </a:t>
            </a:r>
            <a:r>
              <a:rPr lang="en-US" dirty="0" smtClean="0"/>
              <a:t>read-only </a:t>
            </a:r>
            <a:r>
              <a:rPr lang="en-US" dirty="0"/>
              <a:t>memory </a:t>
            </a:r>
            <a:r>
              <a:rPr lang="en-US" dirty="0" smtClean="0"/>
              <a:t>(luckily</a:t>
            </a:r>
            <a:r>
              <a:rPr lang="en-US" dirty="0"/>
              <a:t>, this code is taken from the tests)</a:t>
            </a:r>
            <a:endParaRPr lang="ru-RU" dirty="0"/>
          </a:p>
        </p:txBody>
      </p:sp>
      <p:sp>
        <p:nvSpPr>
          <p:cNvPr id="3" name="Content Placeholder 2"/>
          <p:cNvSpPr>
            <a:spLocks noGrp="1"/>
          </p:cNvSpPr>
          <p:nvPr>
            <p:ph idx="1"/>
          </p:nvPr>
        </p:nvSpPr>
        <p:spPr>
          <a:xfrm>
            <a:off x="733245" y="4615133"/>
            <a:ext cx="10515599" cy="2242868"/>
          </a:xfrm>
        </p:spPr>
        <p:txBody>
          <a:bodyPr rtlCol="0">
            <a:normAutofit/>
          </a:bodyPr>
          <a:lstStyle/>
          <a:p>
            <a:pPr rtl="0"/>
            <a:r>
              <a:rPr lang="en-US"/>
              <a:t>V675 Calling the 'strncat' function will cause the writing into the read-only memory. Inspect the first argument. media-content_test.c 2952</a:t>
            </a:r>
            <a:endParaRPr lang="ru-RU" dirty="0" smtClean="0"/>
          </a:p>
          <a:p>
            <a:pPr rtl="0"/>
            <a:r>
              <a:rPr lang="en-US"/>
              <a:t>Errors in total: 1</a:t>
            </a:r>
            <a:endParaRPr lang="en-US" dirty="0" smtClean="0"/>
          </a:p>
        </p:txBody>
      </p:sp>
      <p:sp>
        <p:nvSpPr>
          <p:cNvPr id="5" name="Rectangle 4"/>
          <p:cNvSpPr/>
          <p:nvPr/>
        </p:nvSpPr>
        <p:spPr>
          <a:xfrm>
            <a:off x="267420" y="1446224"/>
            <a:ext cx="11585276" cy="2800767"/>
          </a:xfrm>
          <a:prstGeom prst="rect">
            <a:avLst/>
          </a:prstGeom>
        </p:spPr>
        <p:txBody>
          <a:bodyPr wrap="square" rtlCol="0">
            <a:spAutoFit/>
          </a:bodyPr>
          <a:lstStyle/>
          <a:p>
            <a:pPr rtl="0"/>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test_batch_operations</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a:t>
            </a:r>
            <a:r>
              <a:rPr lang="en-US" sz="2200" b="1" dirty="0">
                <a:solidFill>
                  <a:srgbClr val="00B050"/>
                </a:solidFill>
                <a:latin typeface="Courier New" panose="02070309020205020404" pitchFamily="49" charset="0"/>
                <a:cs typeface="Courier New" panose="02070309020205020404" pitchFamily="49" charset="0"/>
              </a:rPr>
              <a:t>char *condition = "MEDIA_PATH LIKE \'";</a:t>
            </a: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strncat</a:t>
            </a:r>
            <a:r>
              <a:rPr lang="en-US" sz="2200" dirty="0">
                <a:latin typeface="Courier New" panose="02070309020205020404" pitchFamily="49" charset="0"/>
                <a:cs typeface="Courier New" panose="02070309020205020404" pitchFamily="49" charset="0"/>
              </a:rPr>
              <a:t>(</a:t>
            </a:r>
            <a:r>
              <a:rPr lang="en-US" sz="2200" b="1" dirty="0">
                <a:solidFill>
                  <a:srgbClr val="FF0000"/>
                </a:solidFill>
                <a:latin typeface="Courier New" panose="02070309020205020404" pitchFamily="49" charset="0"/>
                <a:cs typeface="Courier New" panose="02070309020205020404" pitchFamily="49" charset="0"/>
              </a:rPr>
              <a:t>condition</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tzplatform_mkpath</a:t>
            </a:r>
            <a:r>
              <a:rPr lang="en-US" sz="2200" dirty="0">
                <a:latin typeface="Courier New" panose="02070309020205020404" pitchFamily="49" charset="0"/>
                <a:cs typeface="Courier New" panose="02070309020205020404" pitchFamily="49" charset="0"/>
              </a:rPr>
              <a:t>(TZ_USER_CONTENT,</a:t>
            </a:r>
            <a:endParaRPr lang="ru-RU" sz="2200" dirty="0" smtClean="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                                       "test/image%%jpg\'"), 17);</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a:t>
            </a:r>
          </a:p>
        </p:txBody>
      </p:sp>
      <p:sp>
        <p:nvSpPr>
          <p:cNvPr id="6"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6937613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normAutofit/>
          </a:bodyPr>
          <a:lstStyle/>
          <a:p>
            <a:pPr rtl="0"/>
            <a:r>
              <a:rPr lang="en-US"/>
              <a:t>V696. Incorrect loops</a:t>
            </a:r>
            <a:endParaRPr lang="ru-RU" dirty="0"/>
          </a:p>
        </p:txBody>
      </p:sp>
      <p:sp>
        <p:nvSpPr>
          <p:cNvPr id="3" name="Content Placeholder 2"/>
          <p:cNvSpPr>
            <a:spLocks noGrp="1"/>
          </p:cNvSpPr>
          <p:nvPr>
            <p:ph idx="1"/>
          </p:nvPr>
        </p:nvSpPr>
        <p:spPr>
          <a:xfrm>
            <a:off x="733245" y="4140679"/>
            <a:ext cx="10515599" cy="2717321"/>
          </a:xfrm>
        </p:spPr>
        <p:txBody>
          <a:bodyPr rtlCol="0">
            <a:normAutofit/>
          </a:bodyPr>
          <a:lstStyle/>
          <a:p>
            <a:pPr rtl="0"/>
            <a:r>
              <a:rPr lang="en-US" dirty="0"/>
              <a:t>V668 There is no sense in testing the '</a:t>
            </a:r>
            <a:r>
              <a:rPr lang="en-US" dirty="0" err="1"/>
              <a:t>m_buf</a:t>
            </a:r>
            <a:r>
              <a:rPr lang="en-US" dirty="0"/>
              <a:t>' pointer against null, as the memory was allocated using the 'new' operator. The exception will be generated in the case of memory allocation error. slm.cpp 97</a:t>
            </a:r>
            <a:endParaRPr lang="ru-RU" dirty="0" smtClean="0"/>
          </a:p>
          <a:p>
            <a:pPr rtl="0"/>
            <a:r>
              <a:rPr lang="en-US" dirty="0"/>
              <a:t>The </a:t>
            </a:r>
            <a:r>
              <a:rPr lang="en-US" dirty="0" smtClean="0"/>
              <a:t>'continue' </a:t>
            </a:r>
            <a:r>
              <a:rPr lang="en-US" dirty="0"/>
              <a:t>operator will exit the loop, not resume </a:t>
            </a:r>
            <a:r>
              <a:rPr lang="en-US" dirty="0" smtClean="0"/>
              <a:t>it.</a:t>
            </a:r>
            <a:endParaRPr lang="en-US" dirty="0"/>
          </a:p>
          <a:p>
            <a:pPr rtl="0"/>
            <a:r>
              <a:rPr lang="en-US" dirty="0"/>
              <a:t>Errors in total: 2</a:t>
            </a:r>
            <a:endParaRPr lang="en-US" dirty="0" smtClean="0"/>
          </a:p>
        </p:txBody>
      </p:sp>
      <p:sp>
        <p:nvSpPr>
          <p:cNvPr id="4" name="Rectangle 3"/>
          <p:cNvSpPr/>
          <p:nvPr/>
        </p:nvSpPr>
        <p:spPr>
          <a:xfrm>
            <a:off x="733245" y="1290948"/>
            <a:ext cx="10772955" cy="2462213"/>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do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ret = TEMP_FAILURE_RETRY(getpwnam_r(....));</a:t>
            </a:r>
          </a:p>
          <a:p>
            <a:pPr rtl="0"/>
            <a:r>
              <a:rPr lang="en-US" sz="2200">
                <a:latin typeface="Courier New" panose="02070309020205020404" pitchFamily="49" charset="0"/>
                <a:cs typeface="Courier New" panose="02070309020205020404" pitchFamily="49" charset="0"/>
              </a:rPr>
              <a:t>  if (ret == ERANGE &amp;&amp; buffer.size() &lt; MEMORY_LIMIT)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buffer.resize(buffer.size() &lt;&lt; 1);</a:t>
            </a:r>
          </a:p>
          <a:p>
            <a:pPr rtl="0"/>
            <a:r>
              <a:rPr lang="en-US" sz="2200">
                <a:latin typeface="Courier New" panose="02070309020205020404" pitchFamily="49" charset="0"/>
                <a:cs typeface="Courier New" panose="02070309020205020404" pitchFamily="49" charset="0"/>
              </a:rPr>
              <a:t>    </a:t>
            </a:r>
            <a:r>
              <a:rPr lang="en-US" sz="2200" b="1">
                <a:solidFill>
                  <a:srgbClr val="FF0000"/>
                </a:solidFill>
                <a:latin typeface="Courier New" panose="02070309020205020404" pitchFamily="49" charset="0"/>
                <a:cs typeface="Courier New" panose="02070309020205020404" pitchFamily="49" charset="0"/>
              </a:rPr>
              <a:t>continue;</a:t>
            </a:r>
            <a:endParaRPr lang="en-US" sz="2200" b="1" dirty="0">
              <a:solidFill>
                <a:srgbClr val="FF0000"/>
              </a:solidFill>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while (0);</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5245569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normAutofit/>
          </a:bodyPr>
          <a:lstStyle/>
          <a:p>
            <a:pPr rtl="0"/>
            <a:r>
              <a:rPr lang="en-US" dirty="0"/>
              <a:t>V701. A dangerous way to use </a:t>
            </a:r>
            <a:r>
              <a:rPr lang="en-US" dirty="0" err="1"/>
              <a:t>realloc</a:t>
            </a:r>
            <a:r>
              <a:rPr lang="en-US" dirty="0"/>
              <a:t> (it can lead to </a:t>
            </a:r>
            <a:r>
              <a:rPr lang="en-US" dirty="0" smtClean="0"/>
              <a:t>a memory leak</a:t>
            </a:r>
            <a:r>
              <a:rPr lang="en-US" dirty="0"/>
              <a:t>)</a:t>
            </a:r>
            <a:endParaRPr lang="ru-RU" dirty="0"/>
          </a:p>
        </p:txBody>
      </p:sp>
      <p:sp>
        <p:nvSpPr>
          <p:cNvPr id="3" name="Content Placeholder 2"/>
          <p:cNvSpPr>
            <a:spLocks noGrp="1"/>
          </p:cNvSpPr>
          <p:nvPr>
            <p:ph idx="1"/>
          </p:nvPr>
        </p:nvSpPr>
        <p:spPr>
          <a:xfrm>
            <a:off x="733245" y="3519577"/>
            <a:ext cx="10515599" cy="3338423"/>
          </a:xfrm>
        </p:spPr>
        <p:txBody>
          <a:bodyPr rtlCol="0">
            <a:normAutofit/>
          </a:bodyPr>
          <a:lstStyle/>
          <a:p>
            <a:pPr rtl="0"/>
            <a:r>
              <a:rPr lang="en-US" dirty="0"/>
              <a:t>V701 </a:t>
            </a:r>
            <a:r>
              <a:rPr lang="en-US" dirty="0" err="1"/>
              <a:t>realloc</a:t>
            </a:r>
            <a:r>
              <a:rPr lang="en-US" dirty="0"/>
              <a:t>() possible leak: when </a:t>
            </a:r>
            <a:r>
              <a:rPr lang="en-US" dirty="0" err="1"/>
              <a:t>realloc</a:t>
            </a:r>
            <a:r>
              <a:rPr lang="en-US" dirty="0"/>
              <a:t>() fails in allocating memory, original pointer 'value' is lost. Consider assigning </a:t>
            </a:r>
            <a:r>
              <a:rPr lang="en-US" dirty="0" err="1"/>
              <a:t>realloc</a:t>
            </a:r>
            <a:r>
              <a:rPr lang="en-US" dirty="0"/>
              <a:t>() to a temporary pointer. </a:t>
            </a:r>
            <a:r>
              <a:rPr lang="en-US" dirty="0" err="1"/>
              <a:t>preference.c</a:t>
            </a:r>
            <a:r>
              <a:rPr lang="en-US" dirty="0"/>
              <a:t> 951</a:t>
            </a:r>
            <a:endParaRPr lang="ru-RU" dirty="0" smtClean="0"/>
          </a:p>
          <a:p>
            <a:pPr rtl="0"/>
            <a:r>
              <a:rPr lang="en-US" dirty="0"/>
              <a:t>The old value of the pointer is not retained. If </a:t>
            </a:r>
            <a:r>
              <a:rPr lang="en-US" dirty="0" err="1"/>
              <a:t>realloc</a:t>
            </a:r>
            <a:r>
              <a:rPr lang="en-US" dirty="0"/>
              <a:t> doesn’t reallocate the memory, then a memory leak will occur.</a:t>
            </a:r>
          </a:p>
          <a:p>
            <a:pPr rtl="0"/>
            <a:r>
              <a:rPr lang="en-US" dirty="0"/>
              <a:t>Errors in total: 11</a:t>
            </a:r>
            <a:endParaRPr lang="en-US" dirty="0" smtClean="0"/>
          </a:p>
        </p:txBody>
      </p:sp>
      <p:sp>
        <p:nvSpPr>
          <p:cNvPr id="4" name="Rectangle 3"/>
          <p:cNvSpPr/>
          <p:nvPr/>
        </p:nvSpPr>
        <p:spPr>
          <a:xfrm>
            <a:off x="733245" y="1636004"/>
            <a:ext cx="10772955" cy="1785104"/>
          </a:xfrm>
          <a:prstGeom prst="rect">
            <a:avLst/>
          </a:prstGeom>
        </p:spPr>
        <p:txBody>
          <a:bodyPr wrap="square" rtlCol="0">
            <a:spAutoFit/>
          </a:bodyPr>
          <a:lstStyle/>
          <a:p>
            <a:pPr rtl="0"/>
            <a:r>
              <a:rPr lang="en-US" sz="2200" b="1">
                <a:solidFill>
                  <a:srgbClr val="FF0000"/>
                </a:solidFill>
                <a:latin typeface="Courier New" panose="02070309020205020404" pitchFamily="49" charset="0"/>
                <a:cs typeface="Courier New" panose="02070309020205020404" pitchFamily="49" charset="0"/>
              </a:rPr>
              <a:t>value = (char *) realloc(value, value_size);</a:t>
            </a:r>
            <a:endParaRPr lang="en-US" sz="2200" b="1" dirty="0">
              <a:solidFill>
                <a:srgbClr val="FF0000"/>
              </a:solidFill>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if (value == NULL)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func_ret = PREFERENCE_ERROR_OUT_OF_MEMORY;</a:t>
            </a:r>
          </a:p>
          <a:p>
            <a:pPr rtl="0"/>
            <a:r>
              <a:rPr lang="en-US" sz="2200">
                <a:latin typeface="Courier New" panose="02070309020205020404" pitchFamily="49" charset="0"/>
                <a:cs typeface="Courier New" panose="02070309020205020404" pitchFamily="49" charset="0"/>
              </a:rPr>
              <a:t>  break;</a:t>
            </a:r>
          </a:p>
          <a:p>
            <a:pPr rtl="0"/>
            <a:r>
              <a:rPr lang="en-US" sz="220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2560091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normAutofit/>
          </a:bodyPr>
          <a:lstStyle/>
          <a:p>
            <a:pPr rtl="0"/>
            <a:r>
              <a:rPr lang="en-US"/>
              <a:t>V773. Memory leak</a:t>
            </a:r>
            <a:endParaRPr lang="ru-RU" dirty="0"/>
          </a:p>
        </p:txBody>
      </p:sp>
      <p:sp>
        <p:nvSpPr>
          <p:cNvPr id="3" name="Content Placeholder 2"/>
          <p:cNvSpPr>
            <a:spLocks noGrp="1"/>
          </p:cNvSpPr>
          <p:nvPr>
            <p:ph idx="1"/>
          </p:nvPr>
        </p:nvSpPr>
        <p:spPr>
          <a:xfrm>
            <a:off x="861922" y="1213419"/>
            <a:ext cx="10515599" cy="1365879"/>
          </a:xfrm>
        </p:spPr>
        <p:txBody>
          <a:bodyPr rtlCol="0">
            <a:normAutofit/>
          </a:bodyPr>
          <a:lstStyle/>
          <a:p>
            <a:pPr rtl="0"/>
            <a:r>
              <a:rPr lang="en-US" dirty="0"/>
              <a:t>First, let’s consider three </a:t>
            </a:r>
            <a:r>
              <a:rPr lang="en-US" dirty="0" smtClean="0"/>
              <a:t>functions that are used. </a:t>
            </a:r>
            <a:r>
              <a:rPr lang="en-US" dirty="0"/>
              <a:t>It is important for us that they all </a:t>
            </a:r>
            <a:r>
              <a:rPr lang="en-US"/>
              <a:t>will </a:t>
            </a:r>
            <a:r>
              <a:rPr lang="en-US" smtClean="0"/>
              <a:t>return </a:t>
            </a:r>
            <a:r>
              <a:rPr lang="en-US" dirty="0"/>
              <a:t>a pointer to the allocated memory.</a:t>
            </a:r>
          </a:p>
        </p:txBody>
      </p:sp>
      <p:sp>
        <p:nvSpPr>
          <p:cNvPr id="4" name="Rectangle 3"/>
          <p:cNvSpPr/>
          <p:nvPr/>
        </p:nvSpPr>
        <p:spPr>
          <a:xfrm>
            <a:off x="861922" y="2255807"/>
            <a:ext cx="10772955" cy="4616648"/>
          </a:xfrm>
          <a:prstGeom prst="rect">
            <a:avLst/>
          </a:prstGeom>
        </p:spPr>
        <p:txBody>
          <a:bodyPr wrap="square" rtlCol="0">
            <a:spAutoFit/>
          </a:bodyPr>
          <a:lstStyle/>
          <a:p>
            <a:pPr rtl="0"/>
            <a:r>
              <a:rPr lang="en-US" sz="2100" dirty="0">
                <a:latin typeface="Courier New" panose="02070309020205020404" pitchFamily="49" charset="0"/>
                <a:cs typeface="Courier New" panose="02070309020205020404" pitchFamily="49" charset="0"/>
              </a:rPr>
              <a:t>char *</a:t>
            </a:r>
            <a:r>
              <a:rPr lang="en-US" sz="2100" dirty="0" err="1">
                <a:latin typeface="Courier New" panose="02070309020205020404" pitchFamily="49" charset="0"/>
                <a:cs typeface="Courier New" panose="02070309020205020404" pitchFamily="49" charset="0"/>
              </a:rPr>
              <a:t>generate_role_trait</a:t>
            </a:r>
            <a:r>
              <a:rPr lang="en-US" sz="2100" dirty="0">
                <a:latin typeface="Courier New" panose="02070309020205020404" pitchFamily="49" charset="0"/>
                <a:cs typeface="Courier New" panose="02070309020205020404" pitchFamily="49" charset="0"/>
              </a:rPr>
              <a:t>(</a:t>
            </a:r>
            <a:r>
              <a:rPr lang="en-US" sz="2100" dirty="0" err="1">
                <a:latin typeface="Courier New" panose="02070309020205020404" pitchFamily="49" charset="0"/>
                <a:cs typeface="Courier New" panose="02070309020205020404" pitchFamily="49" charset="0"/>
              </a:rPr>
              <a:t>AtspiAccessible</a:t>
            </a:r>
            <a:r>
              <a:rPr lang="en-US" sz="2100" dirty="0">
                <a:latin typeface="Courier New" panose="02070309020205020404" pitchFamily="49" charset="0"/>
                <a:cs typeface="Courier New" panose="02070309020205020404" pitchFamily="49" charset="0"/>
              </a:rPr>
              <a:t> * </a:t>
            </a:r>
            <a:r>
              <a:rPr lang="en-US" sz="2100" dirty="0" err="1">
                <a:latin typeface="Courier New" panose="02070309020205020404" pitchFamily="49" charset="0"/>
                <a:cs typeface="Courier New" panose="02070309020205020404" pitchFamily="49" charset="0"/>
              </a:rPr>
              <a:t>obj</a:t>
            </a:r>
            <a:r>
              <a:rPr lang="en-US" sz="2100" dirty="0">
                <a:latin typeface="Courier New" panose="02070309020205020404" pitchFamily="49" charset="0"/>
                <a:cs typeface="Courier New" panose="02070309020205020404" pitchFamily="49" charset="0"/>
              </a:rPr>
              <a:t>) {</a:t>
            </a:r>
          </a:p>
          <a:p>
            <a:pPr rtl="0"/>
            <a:r>
              <a:rPr lang="en-US" sz="2100" dirty="0">
                <a:latin typeface="Courier New" panose="02070309020205020404" pitchFamily="49" charset="0"/>
                <a:cs typeface="Courier New" panose="02070309020205020404" pitchFamily="49" charset="0"/>
              </a:rPr>
              <a:t>  ....</a:t>
            </a:r>
          </a:p>
          <a:p>
            <a:pPr rtl="0"/>
            <a:r>
              <a:rPr lang="en-US" sz="2100" dirty="0">
                <a:latin typeface="Courier New" panose="02070309020205020404" pitchFamily="49" charset="0"/>
                <a:cs typeface="Courier New" panose="02070309020205020404" pitchFamily="49" charset="0"/>
              </a:rPr>
              <a:t>  return </a:t>
            </a:r>
            <a:r>
              <a:rPr lang="en-US" sz="2100" dirty="0" err="1">
                <a:latin typeface="Courier New" panose="02070309020205020404" pitchFamily="49" charset="0"/>
                <a:cs typeface="Courier New" panose="02070309020205020404" pitchFamily="49" charset="0"/>
              </a:rPr>
              <a:t>strdup</a:t>
            </a:r>
            <a:r>
              <a:rPr lang="en-US" sz="2100" dirty="0">
                <a:latin typeface="Courier New" panose="02070309020205020404" pitchFamily="49" charset="0"/>
                <a:cs typeface="Courier New" panose="02070309020205020404" pitchFamily="49" charset="0"/>
              </a:rPr>
              <a:t>(ret);</a:t>
            </a:r>
          </a:p>
          <a:p>
            <a:pPr rtl="0"/>
            <a:r>
              <a:rPr lang="en-US" sz="2100" dirty="0">
                <a:latin typeface="Courier New" panose="02070309020205020404" pitchFamily="49" charset="0"/>
                <a:cs typeface="Courier New" panose="02070309020205020404" pitchFamily="49" charset="0"/>
              </a:rPr>
              <a:t>}</a:t>
            </a:r>
          </a:p>
          <a:p>
            <a:pPr rtl="0"/>
            <a:endParaRPr lang="en-US" sz="2100" dirty="0">
              <a:latin typeface="Courier New" panose="02070309020205020404" pitchFamily="49" charset="0"/>
              <a:cs typeface="Courier New" panose="02070309020205020404" pitchFamily="49" charset="0"/>
            </a:endParaRPr>
          </a:p>
          <a:p>
            <a:pPr rtl="0"/>
            <a:r>
              <a:rPr lang="en-US" sz="2100" dirty="0">
                <a:latin typeface="Courier New" panose="02070309020205020404" pitchFamily="49" charset="0"/>
                <a:cs typeface="Courier New" panose="02070309020205020404" pitchFamily="49" charset="0"/>
              </a:rPr>
              <a:t>char *</a:t>
            </a:r>
            <a:r>
              <a:rPr lang="en-US" sz="2100" dirty="0" err="1">
                <a:latin typeface="Courier New" panose="02070309020205020404" pitchFamily="49" charset="0"/>
                <a:cs typeface="Courier New" panose="02070309020205020404" pitchFamily="49" charset="0"/>
              </a:rPr>
              <a:t>generate_description_trait</a:t>
            </a:r>
            <a:r>
              <a:rPr lang="en-US" sz="2100" dirty="0">
                <a:latin typeface="Courier New" panose="02070309020205020404" pitchFamily="49" charset="0"/>
                <a:cs typeface="Courier New" panose="02070309020205020404" pitchFamily="49" charset="0"/>
              </a:rPr>
              <a:t>(</a:t>
            </a:r>
            <a:r>
              <a:rPr lang="en-US" sz="2100" dirty="0" err="1">
                <a:latin typeface="Courier New" panose="02070309020205020404" pitchFamily="49" charset="0"/>
                <a:cs typeface="Courier New" panose="02070309020205020404" pitchFamily="49" charset="0"/>
              </a:rPr>
              <a:t>AtspiAccessible</a:t>
            </a:r>
            <a:r>
              <a:rPr lang="en-US" sz="2100" dirty="0">
                <a:latin typeface="Courier New" panose="02070309020205020404" pitchFamily="49" charset="0"/>
                <a:cs typeface="Courier New" panose="02070309020205020404" pitchFamily="49" charset="0"/>
              </a:rPr>
              <a:t> * </a:t>
            </a:r>
            <a:r>
              <a:rPr lang="en-US" sz="2100" dirty="0" err="1">
                <a:latin typeface="Courier New" panose="02070309020205020404" pitchFamily="49" charset="0"/>
                <a:cs typeface="Courier New" panose="02070309020205020404" pitchFamily="49" charset="0"/>
              </a:rPr>
              <a:t>obj</a:t>
            </a:r>
            <a:r>
              <a:rPr lang="en-US" sz="2100" dirty="0">
                <a:latin typeface="Courier New" panose="02070309020205020404" pitchFamily="49" charset="0"/>
                <a:cs typeface="Courier New" panose="02070309020205020404" pitchFamily="49" charset="0"/>
              </a:rPr>
              <a:t>) {</a:t>
            </a:r>
          </a:p>
          <a:p>
            <a:pPr rtl="0"/>
            <a:r>
              <a:rPr lang="en-US" sz="2100" dirty="0">
                <a:latin typeface="Courier New" panose="02070309020205020404" pitchFamily="49" charset="0"/>
                <a:cs typeface="Courier New" panose="02070309020205020404" pitchFamily="49" charset="0"/>
              </a:rPr>
              <a:t>  ....</a:t>
            </a:r>
          </a:p>
          <a:p>
            <a:pPr rtl="0"/>
            <a:r>
              <a:rPr lang="en-US" sz="2100" dirty="0">
                <a:latin typeface="Courier New" panose="02070309020205020404" pitchFamily="49" charset="0"/>
                <a:cs typeface="Courier New" panose="02070309020205020404" pitchFamily="49" charset="0"/>
              </a:rPr>
              <a:t>  return </a:t>
            </a:r>
            <a:r>
              <a:rPr lang="en-US" sz="2100" dirty="0" err="1">
                <a:latin typeface="Courier New" panose="02070309020205020404" pitchFamily="49" charset="0"/>
                <a:cs typeface="Courier New" panose="02070309020205020404" pitchFamily="49" charset="0"/>
              </a:rPr>
              <a:t>strdup</a:t>
            </a:r>
            <a:r>
              <a:rPr lang="en-US" sz="2100" dirty="0">
                <a:latin typeface="Courier New" panose="02070309020205020404" pitchFamily="49" charset="0"/>
                <a:cs typeface="Courier New" panose="02070309020205020404" pitchFamily="49" charset="0"/>
              </a:rPr>
              <a:t>(ret);</a:t>
            </a:r>
          </a:p>
          <a:p>
            <a:pPr rtl="0"/>
            <a:r>
              <a:rPr lang="en-US" sz="2100" dirty="0">
                <a:latin typeface="Courier New" panose="02070309020205020404" pitchFamily="49" charset="0"/>
                <a:cs typeface="Courier New" panose="02070309020205020404" pitchFamily="49" charset="0"/>
              </a:rPr>
              <a:t>}</a:t>
            </a:r>
          </a:p>
          <a:p>
            <a:pPr rtl="0"/>
            <a:endParaRPr lang="en-US" sz="2100" dirty="0">
              <a:latin typeface="Courier New" panose="02070309020205020404" pitchFamily="49" charset="0"/>
              <a:cs typeface="Courier New" panose="02070309020205020404" pitchFamily="49" charset="0"/>
            </a:endParaRPr>
          </a:p>
          <a:p>
            <a:pPr rtl="0"/>
            <a:r>
              <a:rPr lang="en-US" sz="2100" dirty="0">
                <a:latin typeface="Courier New" panose="02070309020205020404" pitchFamily="49" charset="0"/>
                <a:cs typeface="Courier New" panose="02070309020205020404" pitchFamily="49" charset="0"/>
              </a:rPr>
              <a:t>char *</a:t>
            </a:r>
            <a:r>
              <a:rPr lang="en-US" sz="2100" dirty="0" err="1">
                <a:latin typeface="Courier New" panose="02070309020205020404" pitchFamily="49" charset="0"/>
                <a:cs typeface="Courier New" panose="02070309020205020404" pitchFamily="49" charset="0"/>
              </a:rPr>
              <a:t>generate_state_trait</a:t>
            </a:r>
            <a:r>
              <a:rPr lang="en-US" sz="2100" dirty="0">
                <a:latin typeface="Courier New" panose="02070309020205020404" pitchFamily="49" charset="0"/>
                <a:cs typeface="Courier New" panose="02070309020205020404" pitchFamily="49" charset="0"/>
              </a:rPr>
              <a:t>(</a:t>
            </a:r>
            <a:r>
              <a:rPr lang="en-US" sz="2100" dirty="0" err="1">
                <a:latin typeface="Courier New" panose="02070309020205020404" pitchFamily="49" charset="0"/>
                <a:cs typeface="Courier New" panose="02070309020205020404" pitchFamily="49" charset="0"/>
              </a:rPr>
              <a:t>AtspiAccessible</a:t>
            </a:r>
            <a:r>
              <a:rPr lang="en-US" sz="2100" dirty="0">
                <a:latin typeface="Courier New" panose="02070309020205020404" pitchFamily="49" charset="0"/>
                <a:cs typeface="Courier New" panose="02070309020205020404" pitchFamily="49" charset="0"/>
              </a:rPr>
              <a:t> * </a:t>
            </a:r>
            <a:r>
              <a:rPr lang="en-US" sz="2100" dirty="0" err="1">
                <a:latin typeface="Courier New" panose="02070309020205020404" pitchFamily="49" charset="0"/>
                <a:cs typeface="Courier New" panose="02070309020205020404" pitchFamily="49" charset="0"/>
              </a:rPr>
              <a:t>obj</a:t>
            </a:r>
            <a:r>
              <a:rPr lang="en-US" sz="2100" dirty="0">
                <a:latin typeface="Courier New" panose="02070309020205020404" pitchFamily="49" charset="0"/>
                <a:cs typeface="Courier New" panose="02070309020205020404" pitchFamily="49" charset="0"/>
              </a:rPr>
              <a:t>) {</a:t>
            </a:r>
          </a:p>
          <a:p>
            <a:pPr rtl="0"/>
            <a:r>
              <a:rPr lang="en-US" sz="2100" dirty="0">
                <a:latin typeface="Courier New" panose="02070309020205020404" pitchFamily="49" charset="0"/>
                <a:cs typeface="Courier New" panose="02070309020205020404" pitchFamily="49" charset="0"/>
              </a:rPr>
              <a:t>  ....</a:t>
            </a:r>
          </a:p>
          <a:p>
            <a:pPr rtl="0"/>
            <a:r>
              <a:rPr lang="en-US" sz="2100" dirty="0">
                <a:latin typeface="Courier New" panose="02070309020205020404" pitchFamily="49" charset="0"/>
                <a:cs typeface="Courier New" panose="02070309020205020404" pitchFamily="49" charset="0"/>
              </a:rPr>
              <a:t>  return </a:t>
            </a:r>
            <a:r>
              <a:rPr lang="en-US" sz="2100" dirty="0" err="1">
                <a:latin typeface="Courier New" panose="02070309020205020404" pitchFamily="49" charset="0"/>
                <a:cs typeface="Courier New" panose="02070309020205020404" pitchFamily="49" charset="0"/>
              </a:rPr>
              <a:t>strdup</a:t>
            </a:r>
            <a:r>
              <a:rPr lang="en-US" sz="2100" dirty="0">
                <a:latin typeface="Courier New" panose="02070309020205020404" pitchFamily="49" charset="0"/>
                <a:cs typeface="Courier New" panose="02070309020205020404" pitchFamily="49" charset="0"/>
              </a:rPr>
              <a:t>(ret);</a:t>
            </a:r>
          </a:p>
          <a:p>
            <a:pPr rtl="0"/>
            <a:r>
              <a:rPr lang="en-US" sz="2100" dirty="0">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2333698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9728" y="159588"/>
            <a:ext cx="11438627" cy="4154984"/>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char *</a:t>
            </a:r>
            <a:r>
              <a:rPr lang="en-US" sz="2200" dirty="0" err="1">
                <a:latin typeface="Courier New" panose="02070309020205020404" pitchFamily="49" charset="0"/>
                <a:cs typeface="Courier New" panose="02070309020205020404" pitchFamily="49" charset="0"/>
              </a:rPr>
              <a:t>role_name</a:t>
            </a:r>
            <a:r>
              <a:rPr lang="en-US" sz="2200" dirty="0">
                <a:latin typeface="Courier New" panose="02070309020205020404" pitchFamily="49" charset="0"/>
                <a:cs typeface="Courier New" panose="02070309020205020404" pitchFamily="49" charset="0"/>
              </a:rPr>
              <a:t> = </a:t>
            </a:r>
            <a:r>
              <a:rPr lang="en-US" sz="2200" dirty="0" err="1">
                <a:latin typeface="Courier New" panose="02070309020205020404" pitchFamily="49" charset="0"/>
                <a:cs typeface="Courier New" panose="02070309020205020404" pitchFamily="49" charset="0"/>
              </a:rPr>
              <a:t>generate_role_trait</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obj</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char *</a:t>
            </a:r>
            <a:r>
              <a:rPr lang="en-US" sz="2200" dirty="0" err="1">
                <a:latin typeface="Courier New" panose="02070309020205020404" pitchFamily="49" charset="0"/>
                <a:cs typeface="Courier New" panose="02070309020205020404" pitchFamily="49" charset="0"/>
              </a:rPr>
              <a:t>description_from_role</a:t>
            </a:r>
            <a:r>
              <a:rPr lang="en-US" sz="2200" dirty="0">
                <a:latin typeface="Courier New" panose="02070309020205020404" pitchFamily="49" charset="0"/>
                <a:cs typeface="Courier New" panose="02070309020205020404" pitchFamily="49" charset="0"/>
              </a:rPr>
              <a:t> = </a:t>
            </a:r>
            <a:r>
              <a:rPr lang="en-US" sz="2200" dirty="0" err="1">
                <a:latin typeface="Courier New" panose="02070309020205020404" pitchFamily="49" charset="0"/>
                <a:cs typeface="Courier New" panose="02070309020205020404" pitchFamily="49" charset="0"/>
              </a:rPr>
              <a:t>generate_description_trait</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obj</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char *</a:t>
            </a:r>
            <a:r>
              <a:rPr lang="en-US" sz="2200" dirty="0" err="1">
                <a:latin typeface="Courier New" panose="02070309020205020404" pitchFamily="49" charset="0"/>
                <a:cs typeface="Courier New" panose="02070309020205020404" pitchFamily="49" charset="0"/>
              </a:rPr>
              <a:t>state_from_role</a:t>
            </a:r>
            <a:r>
              <a:rPr lang="en-US" sz="2200" dirty="0">
                <a:latin typeface="Courier New" panose="02070309020205020404" pitchFamily="49" charset="0"/>
                <a:cs typeface="Courier New" panose="02070309020205020404" pitchFamily="49" charset="0"/>
              </a:rPr>
              <a:t> = </a:t>
            </a:r>
            <a:r>
              <a:rPr lang="en-US" sz="2200" dirty="0" err="1">
                <a:latin typeface="Courier New" panose="02070309020205020404" pitchFamily="49" charset="0"/>
                <a:cs typeface="Courier New" panose="02070309020205020404" pitchFamily="49" charset="0"/>
              </a:rPr>
              <a:t>generate_state_trait</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obj</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char *</a:t>
            </a:r>
            <a:r>
              <a:rPr lang="en-US" sz="2200" dirty="0" err="1">
                <a:latin typeface="Courier New" panose="02070309020205020404" pitchFamily="49" charset="0"/>
                <a:cs typeface="Courier New" panose="02070309020205020404" pitchFamily="49" charset="0"/>
              </a:rPr>
              <a:t>desc</a:t>
            </a:r>
            <a:r>
              <a:rPr lang="en-US" sz="2200" dirty="0">
                <a:latin typeface="Courier New" panose="02070309020205020404" pitchFamily="49" charset="0"/>
                <a:cs typeface="Courier New" panose="02070309020205020404" pitchFamily="49" charset="0"/>
              </a:rPr>
              <a:t> = </a:t>
            </a:r>
            <a:r>
              <a:rPr lang="en-US" sz="2200" dirty="0" err="1">
                <a:latin typeface="Courier New" panose="02070309020205020404" pitchFamily="49" charset="0"/>
                <a:cs typeface="Courier New" panose="02070309020205020404" pitchFamily="49" charset="0"/>
              </a:rPr>
              <a:t>atspi_accessible_get_description</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obj</a:t>
            </a:r>
            <a:r>
              <a:rPr lang="en-US" sz="2200" dirty="0">
                <a:latin typeface="Courier New" panose="02070309020205020404" pitchFamily="49" charset="0"/>
                <a:cs typeface="Courier New" panose="02070309020205020404" pitchFamily="49" charset="0"/>
              </a:rPr>
              <a:t>, &amp;err);</a:t>
            </a:r>
          </a:p>
          <a:p>
            <a:pPr rtl="0"/>
            <a:endParaRPr lang="ru-RU" sz="2200" dirty="0" smtClean="0">
              <a:latin typeface="Courier New" panose="02070309020205020404" pitchFamily="49" charset="0"/>
              <a:cs typeface="Courier New" panose="02070309020205020404" pitchFamily="49" charset="0"/>
            </a:endParaRPr>
          </a:p>
          <a:p>
            <a:pPr rtl="0"/>
            <a:r>
              <a:rPr lang="en-US" sz="2200" b="1" dirty="0">
                <a:solidFill>
                  <a:srgbClr val="FF0000"/>
                </a:solidFill>
                <a:latin typeface="Courier New" panose="02070309020205020404" pitchFamily="49" charset="0"/>
                <a:cs typeface="Courier New" panose="02070309020205020404" pitchFamily="49" charset="0"/>
              </a:rPr>
              <a:t>if (err)</a:t>
            </a:r>
          </a:p>
          <a:p>
            <a:pPr rtl="0"/>
            <a:r>
              <a:rPr lang="en-US" sz="2200" b="1" dirty="0">
                <a:solidFill>
                  <a:srgbClr val="FF0000"/>
                </a:solidFill>
                <a:latin typeface="Courier New" panose="02070309020205020404" pitchFamily="49" charset="0"/>
                <a:cs typeface="Courier New" panose="02070309020205020404" pitchFamily="49" charset="0"/>
              </a:rPr>
              <a:t>{</a:t>
            </a:r>
          </a:p>
          <a:p>
            <a:pPr rtl="0"/>
            <a:r>
              <a:rPr lang="en-US" sz="2200" b="1" dirty="0">
                <a:solidFill>
                  <a:srgbClr val="FF0000"/>
                </a:solidFill>
                <a:latin typeface="Courier New" panose="02070309020205020404" pitchFamily="49" charset="0"/>
                <a:cs typeface="Courier New" panose="02070309020205020404" pitchFamily="49" charset="0"/>
              </a:rPr>
              <a:t>  </a:t>
            </a:r>
            <a:r>
              <a:rPr lang="en-US" sz="2200" b="1" dirty="0" err="1">
                <a:solidFill>
                  <a:srgbClr val="FF0000"/>
                </a:solidFill>
                <a:latin typeface="Courier New" panose="02070309020205020404" pitchFamily="49" charset="0"/>
                <a:cs typeface="Courier New" panose="02070309020205020404" pitchFamily="49" charset="0"/>
              </a:rPr>
              <a:t>g_error_free</a:t>
            </a:r>
            <a:r>
              <a:rPr lang="en-US" sz="2200" b="1" dirty="0">
                <a:solidFill>
                  <a:srgbClr val="FF0000"/>
                </a:solidFill>
                <a:latin typeface="Courier New" panose="02070309020205020404" pitchFamily="49" charset="0"/>
                <a:cs typeface="Courier New" panose="02070309020205020404" pitchFamily="49" charset="0"/>
              </a:rPr>
              <a:t>(err);</a:t>
            </a:r>
          </a:p>
          <a:p>
            <a:pPr rtl="0"/>
            <a:r>
              <a:rPr lang="en-US" sz="2200" b="1" dirty="0">
                <a:solidFill>
                  <a:srgbClr val="FF0000"/>
                </a:solidFill>
                <a:latin typeface="Courier New" panose="02070309020205020404" pitchFamily="49" charset="0"/>
                <a:cs typeface="Courier New" panose="02070309020205020404" pitchFamily="49" charset="0"/>
              </a:rPr>
              <a:t>  </a:t>
            </a:r>
            <a:r>
              <a:rPr lang="en-US" sz="2200" b="1" dirty="0" err="1">
                <a:solidFill>
                  <a:srgbClr val="FF0000"/>
                </a:solidFill>
                <a:latin typeface="Courier New" panose="02070309020205020404" pitchFamily="49" charset="0"/>
                <a:cs typeface="Courier New" panose="02070309020205020404" pitchFamily="49" charset="0"/>
              </a:rPr>
              <a:t>g_free</a:t>
            </a:r>
            <a:r>
              <a:rPr lang="en-US" sz="2200" b="1" dirty="0">
                <a:solidFill>
                  <a:srgbClr val="FF0000"/>
                </a:solidFill>
                <a:latin typeface="Courier New" panose="02070309020205020404" pitchFamily="49" charset="0"/>
                <a:cs typeface="Courier New" panose="02070309020205020404" pitchFamily="49" charset="0"/>
              </a:rPr>
              <a:t>(</a:t>
            </a:r>
            <a:r>
              <a:rPr lang="en-US" sz="2200" b="1" dirty="0" err="1">
                <a:solidFill>
                  <a:srgbClr val="FF0000"/>
                </a:solidFill>
                <a:latin typeface="Courier New" panose="02070309020205020404" pitchFamily="49" charset="0"/>
                <a:cs typeface="Courier New" panose="02070309020205020404" pitchFamily="49" charset="0"/>
              </a:rPr>
              <a:t>desc</a:t>
            </a:r>
            <a:r>
              <a:rPr lang="en-US" sz="2200" b="1" dirty="0">
                <a:solidFill>
                  <a:srgbClr val="FF0000"/>
                </a:solidFill>
                <a:latin typeface="Courier New" panose="02070309020205020404" pitchFamily="49" charset="0"/>
                <a:cs typeface="Courier New" panose="02070309020205020404" pitchFamily="49" charset="0"/>
              </a:rPr>
              <a:t>);</a:t>
            </a:r>
          </a:p>
          <a:p>
            <a:pPr rtl="0"/>
            <a:r>
              <a:rPr lang="en-US" sz="2200" b="1" dirty="0">
                <a:solidFill>
                  <a:srgbClr val="FF0000"/>
                </a:solidFill>
                <a:latin typeface="Courier New" panose="02070309020205020404" pitchFamily="49" charset="0"/>
                <a:cs typeface="Courier New" panose="02070309020205020404" pitchFamily="49" charset="0"/>
              </a:rPr>
              <a:t>  return </a:t>
            </a:r>
            <a:r>
              <a:rPr lang="en-US" sz="2200" b="1" dirty="0" err="1">
                <a:solidFill>
                  <a:srgbClr val="FF0000"/>
                </a:solidFill>
                <a:latin typeface="Courier New" panose="02070309020205020404" pitchFamily="49" charset="0"/>
                <a:cs typeface="Courier New" panose="02070309020205020404" pitchFamily="49" charset="0"/>
              </a:rPr>
              <a:t>strdup</a:t>
            </a:r>
            <a:r>
              <a:rPr lang="en-US" sz="2200" b="1" dirty="0">
                <a:solidFill>
                  <a:srgbClr val="FF0000"/>
                </a:solidFill>
                <a:latin typeface="Courier New" panose="02070309020205020404" pitchFamily="49" charset="0"/>
                <a:cs typeface="Courier New" panose="02070309020205020404" pitchFamily="49" charset="0"/>
              </a:rPr>
              <a:t>(trait);</a:t>
            </a:r>
          </a:p>
          <a:p>
            <a:pPr rtl="0"/>
            <a:r>
              <a:rPr lang="en-US" sz="2200" b="1" dirty="0">
                <a:solidFill>
                  <a:srgbClr val="FF0000"/>
                </a:solidFill>
                <a:latin typeface="Courier New" panose="02070309020205020404" pitchFamily="49" charset="0"/>
                <a:cs typeface="Courier New" panose="02070309020205020404" pitchFamily="49" charset="0"/>
              </a:rPr>
              <a:t>}</a:t>
            </a:r>
          </a:p>
        </p:txBody>
      </p:sp>
      <p:sp>
        <p:nvSpPr>
          <p:cNvPr id="8" name="Content Placeholder 2"/>
          <p:cNvSpPr>
            <a:spLocks noGrp="1"/>
          </p:cNvSpPr>
          <p:nvPr>
            <p:ph idx="1"/>
          </p:nvPr>
        </p:nvSpPr>
        <p:spPr>
          <a:xfrm>
            <a:off x="854015" y="5434642"/>
            <a:ext cx="10515599" cy="1319841"/>
          </a:xfrm>
        </p:spPr>
        <p:txBody>
          <a:bodyPr rtlCol="0">
            <a:normAutofit/>
          </a:bodyPr>
          <a:lstStyle/>
          <a:p>
            <a:pPr rtl="0"/>
            <a:r>
              <a:rPr lang="en-US" dirty="0"/>
              <a:t>In case of an error, not </a:t>
            </a:r>
            <a:r>
              <a:rPr lang="en-US" dirty="0" smtClean="0"/>
              <a:t>all of the memory </a:t>
            </a:r>
            <a:r>
              <a:rPr lang="en-US" dirty="0"/>
              <a:t>is freed</a:t>
            </a:r>
          </a:p>
          <a:p>
            <a:pPr rtl="0"/>
            <a:r>
              <a:rPr lang="en-US" dirty="0"/>
              <a:t>Errors in total: 3</a:t>
            </a:r>
            <a:endParaRPr lang="en-US" dirty="0" smtClean="0"/>
          </a:p>
        </p:txBody>
      </p:sp>
      <p:sp>
        <p:nvSpPr>
          <p:cNvPr id="9" name="Content Placeholder 2"/>
          <p:cNvSpPr txBox="1">
            <a:spLocks/>
          </p:cNvSpPr>
          <p:nvPr/>
        </p:nvSpPr>
        <p:spPr>
          <a:xfrm>
            <a:off x="5644662" y="2387360"/>
            <a:ext cx="6180992" cy="28528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sz="2000" dirty="0"/>
              <a:t>V773 The function was exited without releasing the '</a:t>
            </a:r>
            <a:r>
              <a:rPr lang="en-US" sz="2000" dirty="0" err="1"/>
              <a:t>role_name</a:t>
            </a:r>
            <a:r>
              <a:rPr lang="en-US" sz="2000" dirty="0"/>
              <a:t>' pointer. A memory leak is possible. </a:t>
            </a:r>
            <a:r>
              <a:rPr lang="en-US" sz="2000" dirty="0" err="1"/>
              <a:t>navigator.c</a:t>
            </a:r>
            <a:r>
              <a:rPr lang="en-US" sz="2000" dirty="0"/>
              <a:t> 991</a:t>
            </a:r>
            <a:endParaRPr lang="en-US" sz="2000" dirty="0" smtClean="0"/>
          </a:p>
          <a:p>
            <a:pPr rtl="0"/>
            <a:r>
              <a:rPr lang="en-US" sz="2000" dirty="0"/>
              <a:t>V773 The function was exited without releasing the '</a:t>
            </a:r>
            <a:r>
              <a:rPr lang="en-US" sz="2000" dirty="0" err="1"/>
              <a:t>description_from_role</a:t>
            </a:r>
            <a:r>
              <a:rPr lang="en-US" sz="2000" dirty="0"/>
              <a:t>' pointer. A memory leak is possible. </a:t>
            </a:r>
            <a:r>
              <a:rPr lang="en-US" sz="2000" dirty="0" err="1"/>
              <a:t>navigator.c</a:t>
            </a:r>
            <a:r>
              <a:rPr lang="en-US" sz="2000" dirty="0"/>
              <a:t> 991</a:t>
            </a:r>
            <a:endParaRPr lang="en-US" sz="2000" dirty="0" smtClean="0"/>
          </a:p>
          <a:p>
            <a:pPr rtl="0"/>
            <a:r>
              <a:rPr lang="en-US" sz="2000" dirty="0"/>
              <a:t>V773 The function was exited without releasing the '</a:t>
            </a:r>
            <a:r>
              <a:rPr lang="en-US" sz="2000" dirty="0" err="1"/>
              <a:t>state_from_role</a:t>
            </a:r>
            <a:r>
              <a:rPr lang="en-US" sz="2000" dirty="0"/>
              <a:t>' pointer. A memory leak is possible. </a:t>
            </a:r>
            <a:r>
              <a:rPr lang="en-US" sz="2000" dirty="0" err="1"/>
              <a:t>navigator.c</a:t>
            </a:r>
            <a:r>
              <a:rPr lang="en-US" sz="2000" dirty="0"/>
              <a:t> 991</a:t>
            </a:r>
            <a:endParaRPr lang="en-US" sz="2000" dirty="0" smtClean="0"/>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9429122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normAutofit/>
          </a:bodyPr>
          <a:lstStyle/>
          <a:p>
            <a:pPr rtl="0"/>
            <a:r>
              <a:rPr lang="en-US"/>
              <a:t>V778. A typo in the identical code blocks</a:t>
            </a:r>
            <a:endParaRPr lang="ru-RU" dirty="0"/>
          </a:p>
        </p:txBody>
      </p:sp>
      <p:sp>
        <p:nvSpPr>
          <p:cNvPr id="3" name="Content Placeholder 2"/>
          <p:cNvSpPr>
            <a:spLocks noGrp="1"/>
          </p:cNvSpPr>
          <p:nvPr>
            <p:ph idx="1"/>
          </p:nvPr>
        </p:nvSpPr>
        <p:spPr>
          <a:xfrm>
            <a:off x="733245" y="4735902"/>
            <a:ext cx="10515599" cy="2122098"/>
          </a:xfrm>
        </p:spPr>
        <p:txBody>
          <a:bodyPr rtlCol="0">
            <a:normAutofit/>
          </a:bodyPr>
          <a:lstStyle/>
          <a:p>
            <a:pPr rtl="0"/>
            <a:r>
              <a:rPr lang="en-US"/>
              <a:t>V778 Two similar code fragments were found. Perhaps, this is a typo and 'm_navigatorToolbar' variable should be used instead of 'm_modulesToolbar'. BookmarkManagerUI.cpp 66</a:t>
            </a:r>
            <a:endParaRPr lang="ru-RU" dirty="0" smtClean="0"/>
          </a:p>
          <a:p>
            <a:pPr rtl="0"/>
            <a:r>
              <a:rPr lang="en-US"/>
              <a:t>Errors in total: 1</a:t>
            </a:r>
            <a:endParaRPr lang="en-US" dirty="0" smtClean="0"/>
          </a:p>
        </p:txBody>
      </p:sp>
      <p:sp>
        <p:nvSpPr>
          <p:cNvPr id="4" name="Rectangle 3"/>
          <p:cNvSpPr/>
          <p:nvPr/>
        </p:nvSpPr>
        <p:spPr>
          <a:xfrm>
            <a:off x="733245" y="1118416"/>
            <a:ext cx="10772955" cy="3477875"/>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if (</a:t>
            </a:r>
            <a:r>
              <a:rPr lang="en-US" sz="2200" b="1">
                <a:solidFill>
                  <a:srgbClr val="00B050"/>
                </a:solidFill>
                <a:latin typeface="Courier New" panose="02070309020205020404" pitchFamily="49" charset="0"/>
                <a:cs typeface="Courier New" panose="02070309020205020404" pitchFamily="49" charset="0"/>
              </a:rPr>
              <a:t>m_modulesToolbar</a:t>
            </a:r>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evas_object_smart_callback_del(</a:t>
            </a:r>
            <a:r>
              <a:rPr lang="en-US" sz="2200" b="1">
                <a:solidFill>
                  <a:srgbClr val="00B050"/>
                </a:solidFill>
                <a:latin typeface="Courier New" panose="02070309020205020404" pitchFamily="49" charset="0"/>
                <a:cs typeface="Courier New" panose="02070309020205020404" pitchFamily="49" charset="0"/>
              </a:rPr>
              <a:t>m_modulesToolbar</a:t>
            </a:r>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    "language,changed", _modules_toolbar_language_changed);</a:t>
            </a:r>
          </a:p>
          <a:p>
            <a:pPr rtl="0"/>
            <a:r>
              <a:rPr lang="en-US" sz="2200">
                <a:latin typeface="Courier New" panose="02070309020205020404" pitchFamily="49" charset="0"/>
                <a:cs typeface="Courier New" panose="02070309020205020404" pitchFamily="49" charset="0"/>
              </a:rPr>
              <a:t>  evas_object_del(</a:t>
            </a:r>
            <a:r>
              <a:rPr lang="en-US" sz="2200" b="1">
                <a:solidFill>
                  <a:srgbClr val="00B050"/>
                </a:solidFill>
                <a:latin typeface="Courier New" panose="02070309020205020404" pitchFamily="49" charset="0"/>
                <a:cs typeface="Courier New" panose="02070309020205020404" pitchFamily="49" charset="0"/>
              </a:rPr>
              <a:t>m_modulesToolbar</a:t>
            </a:r>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if (</a:t>
            </a:r>
            <a:r>
              <a:rPr lang="en-US" sz="2200" b="1">
                <a:solidFill>
                  <a:srgbClr val="002060"/>
                </a:solidFill>
                <a:latin typeface="Courier New" panose="02070309020205020404" pitchFamily="49" charset="0"/>
                <a:cs typeface="Courier New" panose="02070309020205020404" pitchFamily="49" charset="0"/>
              </a:rPr>
              <a:t>m_navigatorToolbar</a:t>
            </a:r>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evas_object_smart_callback_del(</a:t>
            </a:r>
            <a:r>
              <a:rPr lang="en-US" sz="2200" b="1">
                <a:solidFill>
                  <a:srgbClr val="002060"/>
                </a:solidFill>
                <a:latin typeface="Courier New" panose="02070309020205020404" pitchFamily="49" charset="0"/>
                <a:cs typeface="Courier New" panose="02070309020205020404" pitchFamily="49" charset="0"/>
              </a:rPr>
              <a:t>m_navigatorToolbar</a:t>
            </a:r>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    "language,changed", _navigation_toolbar_language_changed);</a:t>
            </a:r>
          </a:p>
          <a:p>
            <a:pPr rtl="0"/>
            <a:r>
              <a:rPr lang="en-US" sz="2200">
                <a:latin typeface="Courier New" panose="02070309020205020404" pitchFamily="49" charset="0"/>
                <a:cs typeface="Courier New" panose="02070309020205020404" pitchFamily="49" charset="0"/>
              </a:rPr>
              <a:t>  evas_object_del(</a:t>
            </a:r>
            <a:r>
              <a:rPr lang="en-US" sz="2200" b="1">
                <a:solidFill>
                  <a:srgbClr val="FF0000"/>
                </a:solidFill>
                <a:latin typeface="Courier New" panose="02070309020205020404" pitchFamily="49" charset="0"/>
                <a:cs typeface="Courier New" panose="02070309020205020404" pitchFamily="49" charset="0"/>
              </a:rPr>
              <a:t>m_modulesToolbar</a:t>
            </a:r>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1628752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normAutofit/>
          </a:bodyPr>
          <a:lstStyle/>
          <a:p>
            <a:pPr rtl="0"/>
            <a:r>
              <a:rPr lang="en-US"/>
              <a:t>V779. Dead code</a:t>
            </a:r>
            <a:endParaRPr lang="ru-RU" dirty="0"/>
          </a:p>
        </p:txBody>
      </p:sp>
      <p:sp>
        <p:nvSpPr>
          <p:cNvPr id="3" name="Content Placeholder 2"/>
          <p:cNvSpPr>
            <a:spLocks noGrp="1"/>
          </p:cNvSpPr>
          <p:nvPr>
            <p:ph idx="1"/>
          </p:nvPr>
        </p:nvSpPr>
        <p:spPr>
          <a:xfrm>
            <a:off x="733245" y="5175848"/>
            <a:ext cx="10515599" cy="1682151"/>
          </a:xfrm>
        </p:spPr>
        <p:txBody>
          <a:bodyPr rtlCol="0">
            <a:normAutofit/>
          </a:bodyPr>
          <a:lstStyle/>
          <a:p>
            <a:pPr rtl="0"/>
            <a:r>
              <a:rPr lang="en-US"/>
              <a:t>V779 Unreachable code detected. It is possible that an error is present. myplace-suggest.c 68</a:t>
            </a:r>
            <a:endParaRPr lang="ru-RU" dirty="0" smtClean="0"/>
          </a:p>
          <a:p>
            <a:pPr rtl="0"/>
            <a:r>
              <a:rPr lang="en-US"/>
              <a:t>Errors in total: 8</a:t>
            </a:r>
            <a:endParaRPr lang="en-US" dirty="0" smtClean="0"/>
          </a:p>
        </p:txBody>
      </p:sp>
      <p:sp>
        <p:nvSpPr>
          <p:cNvPr id="4" name="Rectangle 3"/>
          <p:cNvSpPr/>
          <p:nvPr/>
        </p:nvSpPr>
        <p:spPr>
          <a:xfrm>
            <a:off x="733245" y="1644627"/>
            <a:ext cx="10772955" cy="3139321"/>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static bool __check_myplace_automation(void)</a:t>
            </a:r>
          </a:p>
          <a:p>
            <a:pPr rtl="0"/>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  LS_FUNC_ENTER</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bool myplace_automation_supported = false;</a:t>
            </a:r>
          </a:p>
          <a:p>
            <a:pPr rtl="0"/>
            <a:r>
              <a:rPr lang="en-US" sz="2200">
                <a:latin typeface="Courier New" panose="02070309020205020404" pitchFamily="49" charset="0"/>
                <a:cs typeface="Courier New" panose="02070309020205020404" pitchFamily="49" charset="0"/>
              </a:rPr>
              <a:t>  bool myplace_automation_consent = false;</a:t>
            </a:r>
          </a:p>
          <a:p>
            <a:pPr rtl="0"/>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a:t>
            </a:r>
            <a:r>
              <a:rPr lang="en-US" sz="2200" b="1">
                <a:solidFill>
                  <a:srgbClr val="00B050"/>
                </a:solidFill>
                <a:latin typeface="Courier New" panose="02070309020205020404" pitchFamily="49" charset="0"/>
                <a:cs typeface="Courier New" panose="02070309020205020404" pitchFamily="49" charset="0"/>
              </a:rPr>
              <a:t>return false;</a:t>
            </a:r>
          </a:p>
          <a:p>
            <a:pPr rtl="0"/>
            <a:r>
              <a:rPr lang="en-US" sz="2200">
                <a:latin typeface="Courier New" panose="02070309020205020404" pitchFamily="49" charset="0"/>
                <a:cs typeface="Courier New" panose="02070309020205020404" pitchFamily="49" charset="0"/>
              </a:rPr>
              <a:t>  </a:t>
            </a:r>
            <a:r>
              <a:rPr lang="en-US" sz="2200" b="1">
                <a:solidFill>
                  <a:srgbClr val="FF0000"/>
                </a:solidFill>
                <a:latin typeface="Courier New" panose="02070309020205020404" pitchFamily="49" charset="0"/>
                <a:cs typeface="Courier New" panose="02070309020205020404" pitchFamily="49" charset="0"/>
              </a:rPr>
              <a:t>LS_FUNC_EXIT</a:t>
            </a:r>
            <a:endParaRPr lang="en-US" sz="2200" b="1" dirty="0">
              <a:solidFill>
                <a:srgbClr val="FF0000"/>
              </a:solidFill>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7053200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normAutofit/>
          </a:bodyPr>
          <a:lstStyle/>
          <a:p>
            <a:pPr rtl="0"/>
            <a:r>
              <a:rPr lang="en-US"/>
              <a:t>V780. Incorrect initialization of objects</a:t>
            </a:r>
            <a:endParaRPr lang="ru-RU" dirty="0"/>
          </a:p>
        </p:txBody>
      </p:sp>
      <p:sp>
        <p:nvSpPr>
          <p:cNvPr id="3" name="Content Placeholder 2"/>
          <p:cNvSpPr>
            <a:spLocks noGrp="1"/>
          </p:cNvSpPr>
          <p:nvPr>
            <p:ph idx="1"/>
          </p:nvPr>
        </p:nvSpPr>
        <p:spPr>
          <a:xfrm>
            <a:off x="733245" y="5175848"/>
            <a:ext cx="10515599" cy="1682151"/>
          </a:xfrm>
        </p:spPr>
        <p:txBody>
          <a:bodyPr rtlCol="0">
            <a:normAutofit/>
          </a:bodyPr>
          <a:lstStyle/>
          <a:p>
            <a:pPr rtl="0"/>
            <a:r>
              <a:rPr lang="en-US"/>
              <a:t>V780 The object 'my_voicedata' of a non-passive (non-PDS) type cannot be initialized using the memset function. ise-stt-mode.cpp 773</a:t>
            </a:r>
            <a:endParaRPr lang="ru-RU" dirty="0" smtClean="0"/>
          </a:p>
          <a:p>
            <a:pPr rtl="0"/>
            <a:r>
              <a:rPr lang="en-US"/>
              <a:t>Errors in total: 2</a:t>
            </a:r>
            <a:endParaRPr lang="en-US" dirty="0" smtClean="0"/>
          </a:p>
        </p:txBody>
      </p:sp>
      <p:sp>
        <p:nvSpPr>
          <p:cNvPr id="4" name="Rectangle 3"/>
          <p:cNvSpPr/>
          <p:nvPr/>
        </p:nvSpPr>
        <p:spPr>
          <a:xfrm>
            <a:off x="733245" y="1489354"/>
            <a:ext cx="10772955" cy="3477875"/>
          </a:xfrm>
          <a:prstGeom prst="rect">
            <a:avLst/>
          </a:prstGeom>
        </p:spPr>
        <p:txBody>
          <a:bodyPr wrap="square" rtlCol="0">
            <a:spAutoFit/>
          </a:bodyPr>
          <a:lstStyle/>
          <a:p>
            <a:pPr rtl="0"/>
            <a:r>
              <a:rPr lang="en-US" sz="2200">
                <a:latin typeface="Courier New" panose="02070309020205020404" pitchFamily="49" charset="0"/>
                <a:cs typeface="Courier New" panose="02070309020205020404" pitchFamily="49" charset="0"/>
              </a:rPr>
              <a:t>struct _VoiceData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  </a:t>
            </a:r>
            <a:r>
              <a:rPr lang="en-US" sz="2200" b="1">
                <a:solidFill>
                  <a:srgbClr val="00B050"/>
                </a:solidFill>
                <a:latin typeface="Courier New" panose="02070309020205020404" pitchFamily="49" charset="0"/>
                <a:cs typeface="Courier New" panose="02070309020205020404" pitchFamily="49" charset="0"/>
              </a:rPr>
              <a:t>std::vector&lt;std::string&gt; stt_results;</a:t>
            </a:r>
          </a:p>
          <a:p>
            <a:pPr rtl="0"/>
            <a:r>
              <a:rPr lang="en-US" sz="2200">
                <a:latin typeface="Courier New" panose="02070309020205020404" pitchFamily="49" charset="0"/>
                <a:cs typeface="Courier New" panose="02070309020205020404" pitchFamily="49" charset="0"/>
              </a:rPr>
              <a:t>  ....</a:t>
            </a:r>
            <a:endParaRPr lang="en-US" sz="2200" dirty="0">
              <a:latin typeface="Courier New" panose="02070309020205020404" pitchFamily="49" charset="0"/>
              <a:cs typeface="Courier New" panose="02070309020205020404" pitchFamily="49" charset="0"/>
            </a:endParaRPr>
          </a:p>
          <a:p>
            <a:pPr rtl="0"/>
            <a:r>
              <a:rPr lang="en-US" sz="2200">
                <a:latin typeface="Courier New" panose="02070309020205020404" pitchFamily="49" charset="0"/>
                <a:cs typeface="Courier New" panose="02070309020205020404" pitchFamily="49" charset="0"/>
              </a:rPr>
              <a:t>};</a:t>
            </a:r>
          </a:p>
          <a:p>
            <a:pPr rtl="0"/>
            <a:r>
              <a:rPr lang="en-US" sz="2200">
                <a:latin typeface="Courier New" panose="02070309020205020404" pitchFamily="49" charset="0"/>
                <a:cs typeface="Courier New" panose="02070309020205020404" pitchFamily="49" charset="0"/>
              </a:rPr>
              <a:t>typedef struct _VoiceData VoiceData;</a:t>
            </a:r>
          </a:p>
          <a:p>
            <a:pPr rtl="0"/>
            <a:endParaRPr lang="en-US" sz="2200" dirty="0">
              <a:latin typeface="Courier New" panose="02070309020205020404" pitchFamily="49" charset="0"/>
              <a:cs typeface="Courier New" panose="02070309020205020404" pitchFamily="49" charset="0"/>
            </a:endParaRPr>
          </a:p>
          <a:p>
            <a:pPr rtl="0"/>
            <a:r>
              <a:rPr lang="en-US" sz="2200" b="1">
                <a:solidFill>
                  <a:srgbClr val="FF0000"/>
                </a:solidFill>
                <a:latin typeface="Courier New" panose="02070309020205020404" pitchFamily="49" charset="0"/>
                <a:cs typeface="Courier New" panose="02070309020205020404" pitchFamily="49" charset="0"/>
              </a:rPr>
              <a:t>my_voicedata = (VoiceData*)malloc(sizeof(VoiceData));</a:t>
            </a:r>
          </a:p>
          <a:p>
            <a:pPr rtl="0"/>
            <a:r>
              <a:rPr lang="en-US" sz="2200">
                <a:latin typeface="Courier New" panose="02070309020205020404" pitchFamily="49" charset="0"/>
                <a:cs typeface="Courier New" panose="02070309020205020404" pitchFamily="49" charset="0"/>
              </a:rPr>
              <a:t>....</a:t>
            </a:r>
          </a:p>
          <a:p>
            <a:pPr rtl="0"/>
            <a:r>
              <a:rPr lang="en-US" sz="2200" b="1">
                <a:solidFill>
                  <a:srgbClr val="FF0000"/>
                </a:solidFill>
                <a:latin typeface="Courier New" panose="02070309020205020404" pitchFamily="49" charset="0"/>
                <a:cs typeface="Courier New" panose="02070309020205020404" pitchFamily="49" charset="0"/>
              </a:rPr>
              <a:t>memset(my_voicedata, 0, sizeof(VoiceData));</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7823500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68"/>
            <a:ext cx="10515600" cy="1006475"/>
          </a:xfrm>
        </p:spPr>
        <p:txBody>
          <a:bodyPr rtlCol="0"/>
          <a:lstStyle/>
          <a:p>
            <a:pPr rtl="0"/>
            <a:r>
              <a:rPr lang="en-US"/>
              <a:t>Other errors:</a:t>
            </a:r>
            <a:endParaRPr lang="ru-RU" dirty="0"/>
          </a:p>
        </p:txBody>
      </p:sp>
      <p:sp>
        <p:nvSpPr>
          <p:cNvPr id="3" name="Content Placeholder 2"/>
          <p:cNvSpPr>
            <a:spLocks noGrp="1"/>
          </p:cNvSpPr>
          <p:nvPr>
            <p:ph idx="1"/>
          </p:nvPr>
        </p:nvSpPr>
        <p:spPr>
          <a:xfrm>
            <a:off x="345057" y="1026544"/>
            <a:ext cx="11593901" cy="5132716"/>
          </a:xfrm>
        </p:spPr>
        <p:txBody>
          <a:bodyPr numCol="2" rtlCol="0">
            <a:noAutofit/>
          </a:bodyPr>
          <a:lstStyle/>
          <a:p>
            <a:pPr rtl="0"/>
            <a:r>
              <a:rPr lang="en-US" sz="2400"/>
              <a:t>V505. Errors in total: 1</a:t>
            </a:r>
          </a:p>
          <a:p>
            <a:pPr rtl="0"/>
            <a:r>
              <a:rPr lang="en-US" sz="2400"/>
              <a:t>V523. Errors in total: 6</a:t>
            </a:r>
          </a:p>
          <a:p>
            <a:pPr rtl="0"/>
            <a:r>
              <a:rPr lang="en-US" sz="2400"/>
              <a:t>V524. Errors in total: 1</a:t>
            </a:r>
          </a:p>
          <a:p>
            <a:pPr rtl="0"/>
            <a:r>
              <a:rPr lang="en-US" sz="2400"/>
              <a:t>V535. Errors in total: 4</a:t>
            </a:r>
          </a:p>
          <a:p>
            <a:pPr rtl="0"/>
            <a:r>
              <a:rPr lang="en-US" sz="2400"/>
              <a:t>V556. Errors in total: 18</a:t>
            </a:r>
          </a:p>
          <a:p>
            <a:pPr rtl="0"/>
            <a:r>
              <a:rPr lang="en-US" sz="2400"/>
              <a:t>V571. Errors in total: 1</a:t>
            </a:r>
          </a:p>
          <a:p>
            <a:pPr rtl="0"/>
            <a:r>
              <a:rPr lang="en-US" sz="2400"/>
              <a:t>V576. Errors in total: 4</a:t>
            </a:r>
          </a:p>
          <a:p>
            <a:pPr rtl="0"/>
            <a:r>
              <a:rPr lang="en-US" sz="2400"/>
              <a:t>V618. Errors in total: 6</a:t>
            </a:r>
          </a:p>
          <a:p>
            <a:pPr rtl="0"/>
            <a:r>
              <a:rPr lang="en-US" sz="2400"/>
              <a:t>V622. Errors in total: 1</a:t>
            </a:r>
          </a:p>
          <a:p>
            <a:pPr rtl="0"/>
            <a:r>
              <a:rPr lang="en-US" sz="2400"/>
              <a:t>V624. Errors in total: 2</a:t>
            </a:r>
          </a:p>
          <a:p>
            <a:pPr rtl="0"/>
            <a:r>
              <a:rPr lang="en-US" sz="2400"/>
              <a:t>V646. Errors in total: 2</a:t>
            </a:r>
          </a:p>
          <a:p>
            <a:pPr rtl="0"/>
            <a:r>
              <a:rPr lang="en-US" sz="2400"/>
              <a:t>V686. Errors in total: 1</a:t>
            </a:r>
          </a:p>
          <a:p>
            <a:pPr rtl="0"/>
            <a:r>
              <a:rPr lang="en-US" sz="2400"/>
              <a:t>V690. Errors in total: 7</a:t>
            </a:r>
          </a:p>
          <a:p>
            <a:pPr rtl="0"/>
            <a:r>
              <a:rPr lang="en-US" sz="2400"/>
              <a:t>V692. Errors in total: 2</a:t>
            </a:r>
          </a:p>
          <a:p>
            <a:pPr rtl="0"/>
            <a:r>
              <a:rPr lang="en-US" sz="2400"/>
              <a:t>V746. Errors in total: 32</a:t>
            </a:r>
          </a:p>
          <a:p>
            <a:pPr rtl="0"/>
            <a:r>
              <a:rPr lang="en-US" sz="2400"/>
              <a:t>V755. Errors in total: 1</a:t>
            </a:r>
          </a:p>
          <a:p>
            <a:pPr rtl="0"/>
            <a:r>
              <a:rPr lang="en-US" sz="2400"/>
              <a:t>V759. Errors in total: 9</a:t>
            </a:r>
          </a:p>
          <a:p>
            <a:pPr rtl="0"/>
            <a:r>
              <a:rPr lang="en-US" sz="2400"/>
              <a:t>V762. Errors in total: 6</a:t>
            </a:r>
          </a:p>
          <a:p>
            <a:pPr rtl="0"/>
            <a:r>
              <a:rPr lang="en-US" sz="2400"/>
              <a:t>V769. Errors in total: 3</a:t>
            </a:r>
          </a:p>
          <a:p>
            <a:pPr rtl="0"/>
            <a:r>
              <a:rPr lang="en-US" sz="2400"/>
              <a:t>V783. Errors in total: 4</a:t>
            </a:r>
          </a:p>
          <a:p>
            <a:pPr rtl="0"/>
            <a:r>
              <a:rPr lang="en-US" sz="2400"/>
              <a:t>V786. Errors in total: 1</a:t>
            </a:r>
            <a:endParaRPr lang="ru-RU" sz="2400"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2324809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rtlCol="0"/>
          <a:lstStyle/>
          <a:p>
            <a:pPr rtl="0"/>
            <a:r>
              <a:rPr lang="en-US"/>
              <a:t>Expected density of errors in the code of Tizen</a:t>
            </a:r>
            <a:endParaRPr lang="ru-RU" dirty="0"/>
          </a:p>
        </p:txBody>
      </p:sp>
      <p:sp>
        <p:nvSpPr>
          <p:cNvPr id="3" name="Content Placeholder 2"/>
          <p:cNvSpPr>
            <a:spLocks noGrp="1"/>
          </p:cNvSpPr>
          <p:nvPr>
            <p:ph idx="1"/>
          </p:nvPr>
        </p:nvSpPr>
        <p:spPr>
          <a:xfrm>
            <a:off x="838200" y="1325563"/>
            <a:ext cx="10515600" cy="4851400"/>
          </a:xfrm>
        </p:spPr>
        <p:txBody>
          <a:bodyPr rtlCol="0"/>
          <a:lstStyle/>
          <a:p>
            <a:pPr rtl="0"/>
            <a:r>
              <a:rPr lang="en-US"/>
              <a:t>According to the information of the researchers from Carnegie-Mellon university, 1000 lines of code contain 5-15 errors.</a:t>
            </a:r>
          </a:p>
          <a:p>
            <a:pPr rtl="0"/>
            <a:r>
              <a:rPr lang="en-US"/>
              <a:t>It is generally thought that Linux and its components have less than 1 error per 1000 lines of code.</a:t>
            </a:r>
          </a:p>
          <a:p>
            <a:pPr rtl="0"/>
            <a:r>
              <a:rPr lang="en-US"/>
              <a:t>Tizen developers also care about the quality of the code.</a:t>
            </a:r>
          </a:p>
          <a:p>
            <a:pPr rtl="0"/>
            <a:r>
              <a:rPr lang="en-US"/>
              <a:t>Let’s choose a pessimistic approach.</a:t>
            </a:r>
          </a:p>
          <a:p>
            <a:pPr rtl="0"/>
            <a:r>
              <a:rPr lang="en-US"/>
              <a:t>I suppose that in the Tizen code there are 3 errors per 1000 lines of code.</a:t>
            </a:r>
          </a:p>
          <a:p>
            <a:pPr rtl="0"/>
            <a:r>
              <a:rPr lang="en-US"/>
              <a:t>Yes, I can be very wrong, but we need to calculate it somehow.</a:t>
            </a:r>
            <a:endParaRPr lang="ru-RU"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52451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I believe that: </a:t>
            </a:r>
            <a:endParaRPr lang="ru-RU" dirty="0"/>
          </a:p>
        </p:txBody>
      </p:sp>
      <p:sp>
        <p:nvSpPr>
          <p:cNvPr id="3" name="Content Placeholder 2"/>
          <p:cNvSpPr>
            <a:spLocks noGrp="1"/>
          </p:cNvSpPr>
          <p:nvPr>
            <p:ph idx="1"/>
          </p:nvPr>
        </p:nvSpPr>
        <p:spPr/>
        <p:txBody>
          <a:bodyPr rtlCol="0"/>
          <a:lstStyle/>
          <a:p>
            <a:pPr rtl="0"/>
            <a:r>
              <a:rPr lang="en-US" dirty="0" smtClean="0"/>
              <a:t>Currently, </a:t>
            </a:r>
            <a:r>
              <a:rPr lang="en-US" dirty="0"/>
              <a:t>PVS-Studio detects more than 10% of errors that are present in the code of the </a:t>
            </a:r>
            <a:r>
              <a:rPr lang="en-US" dirty="0" err="1"/>
              <a:t>Tizen</a:t>
            </a:r>
            <a:r>
              <a:rPr lang="en-US" dirty="0"/>
              <a:t> project.</a:t>
            </a:r>
          </a:p>
          <a:p>
            <a:pPr rtl="0"/>
            <a:r>
              <a:rPr lang="en-US" dirty="0"/>
              <a:t>In the case of regular use of PVS-Studio on the new code,  about 20% of errors can be prevented.</a:t>
            </a:r>
          </a:p>
          <a:p>
            <a:pPr rtl="0"/>
            <a:r>
              <a:rPr lang="en-US" dirty="0"/>
              <a:t>I predict that PVS-Studio team can detect and fix about 27 000 errors in the </a:t>
            </a:r>
            <a:r>
              <a:rPr lang="en-US" dirty="0" err="1"/>
              <a:t>Tizen</a:t>
            </a:r>
            <a:r>
              <a:rPr lang="en-US" dirty="0"/>
              <a:t> project.</a:t>
            </a:r>
          </a:p>
          <a:p>
            <a:pPr rtl="0"/>
            <a:endParaRPr lang="en-US" dirty="0"/>
          </a:p>
          <a:p>
            <a:pPr rtl="0"/>
            <a:r>
              <a:rPr lang="en-US" dirty="0"/>
              <a:t>The reasoning of the evaluations will be provided further on.</a:t>
            </a:r>
            <a:endParaRPr lang="ru-RU"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6913007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rtlCol="0"/>
          <a:lstStyle/>
          <a:p>
            <a:pPr rtl="0"/>
            <a:r>
              <a:rPr lang="en-US"/>
              <a:t>The percentage of errors, detected by PVS-Studio</a:t>
            </a:r>
            <a:endParaRPr lang="ru-RU" dirty="0"/>
          </a:p>
        </p:txBody>
      </p:sp>
      <p:sp>
        <p:nvSpPr>
          <p:cNvPr id="3" name="Content Placeholder 2"/>
          <p:cNvSpPr>
            <a:spLocks noGrp="1"/>
          </p:cNvSpPr>
          <p:nvPr>
            <p:ph idx="1"/>
          </p:nvPr>
        </p:nvSpPr>
        <p:spPr>
          <a:xfrm>
            <a:off x="838200" y="1431985"/>
            <a:ext cx="10515600" cy="5124090"/>
          </a:xfrm>
        </p:spPr>
        <p:txBody>
          <a:bodyPr rtlCol="0"/>
          <a:lstStyle/>
          <a:p>
            <a:pPr rtl="0"/>
            <a:r>
              <a:rPr lang="en-US" dirty="0"/>
              <a:t>We </a:t>
            </a:r>
            <a:r>
              <a:rPr lang="en-US" dirty="0" smtClean="0"/>
              <a:t>performed the </a:t>
            </a:r>
            <a:r>
              <a:rPr lang="en-US" dirty="0"/>
              <a:t>analysis of </a:t>
            </a:r>
            <a:r>
              <a:rPr lang="en-US" dirty="0" smtClean="0"/>
              <a:t>1 036 000 </a:t>
            </a:r>
            <a:r>
              <a:rPr lang="en-US" dirty="0"/>
              <a:t>lines of code</a:t>
            </a:r>
          </a:p>
          <a:p>
            <a:pPr rtl="0"/>
            <a:r>
              <a:rPr lang="en-US" dirty="0"/>
              <a:t>The percentage of comments is 19.9%</a:t>
            </a:r>
          </a:p>
          <a:p>
            <a:pPr rtl="0"/>
            <a:r>
              <a:rPr lang="en-US" dirty="0"/>
              <a:t>I detected </a:t>
            </a:r>
            <a:r>
              <a:rPr lang="en-US" b="1" dirty="0"/>
              <a:t>345</a:t>
            </a:r>
            <a:r>
              <a:rPr lang="en-US" dirty="0"/>
              <a:t> errors.</a:t>
            </a:r>
          </a:p>
          <a:p>
            <a:pPr rtl="0"/>
            <a:r>
              <a:rPr lang="en-US" dirty="0"/>
              <a:t>So it turns out that PVS-Studio detects 0.41 errors per 1000 lines of code.</a:t>
            </a:r>
          </a:p>
          <a:p>
            <a:pPr rtl="0"/>
            <a:r>
              <a:rPr lang="en-US" dirty="0"/>
              <a:t>If </a:t>
            </a:r>
            <a:r>
              <a:rPr lang="en-US" dirty="0" err="1"/>
              <a:t>Tizen</a:t>
            </a:r>
            <a:r>
              <a:rPr lang="en-US" dirty="0"/>
              <a:t> has 3 errors per 1000 lines of code, then PVS-Studio analyzer can detect more than 10% of undetected errors.</a:t>
            </a:r>
          </a:p>
          <a:p>
            <a:pPr rtl="0"/>
            <a:r>
              <a:rPr lang="en-US" dirty="0"/>
              <a:t>This percent will be higher for the new code that will be written further on. We can safely say that PVS-Studio analyzer can prevent about 20% of errors.</a:t>
            </a:r>
            <a:endParaRPr lang="ru-RU"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8145465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Now let’s speak about the analysis of third-party libraries</a:t>
            </a:r>
            <a:endParaRPr lang="ru-RU" dirty="0"/>
          </a:p>
        </p:txBody>
      </p:sp>
      <p:sp>
        <p:nvSpPr>
          <p:cNvPr id="3" name="Content Placeholder 2"/>
          <p:cNvSpPr>
            <a:spLocks noGrp="1"/>
          </p:cNvSpPr>
          <p:nvPr>
            <p:ph idx="1"/>
          </p:nvPr>
        </p:nvSpPr>
        <p:spPr>
          <a:xfrm>
            <a:off x="838200" y="1825625"/>
            <a:ext cx="10515600" cy="3005166"/>
          </a:xfrm>
        </p:spPr>
        <p:txBody>
          <a:bodyPr rtlCol="0">
            <a:normAutofit/>
          </a:bodyPr>
          <a:lstStyle/>
          <a:p>
            <a:pPr rtl="0"/>
            <a:r>
              <a:rPr lang="en-US" sz="2000"/>
              <a:t>alsa-lib-1.0.28</a:t>
            </a:r>
          </a:p>
          <a:p>
            <a:pPr rtl="0"/>
            <a:r>
              <a:rPr lang="en-US" sz="2000"/>
              <a:t>aspell-0.60.6.1</a:t>
            </a:r>
          </a:p>
          <a:p>
            <a:pPr rtl="0"/>
            <a:r>
              <a:rPr lang="en-US" sz="2000"/>
              <a:t>augeas-1.3.0</a:t>
            </a:r>
          </a:p>
          <a:p>
            <a:pPr rtl="0"/>
            <a:r>
              <a:rPr lang="en-US" sz="2000"/>
              <a:t>bind-9.11.0</a:t>
            </a:r>
          </a:p>
          <a:p>
            <a:pPr rtl="0"/>
            <a:r>
              <a:rPr lang="en-US" sz="2000"/>
              <a:t>efl-1.16.0</a:t>
            </a:r>
          </a:p>
          <a:p>
            <a:pPr rtl="0"/>
            <a:r>
              <a:rPr lang="en-US" sz="2000"/>
              <a:t>enlightenment-0.20.0</a:t>
            </a:r>
          </a:p>
          <a:p>
            <a:pPr rtl="0"/>
            <a:r>
              <a:rPr lang="en-US" sz="2000"/>
              <a:t>ise-engine-anthy-1.0.9</a:t>
            </a:r>
            <a:endParaRPr lang="ru-RU" sz="2000" dirty="0"/>
          </a:p>
        </p:txBody>
      </p:sp>
      <p:sp>
        <p:nvSpPr>
          <p:cNvPr id="5" name="Content Placeholder 2"/>
          <p:cNvSpPr txBox="1">
            <a:spLocks/>
          </p:cNvSpPr>
          <p:nvPr/>
        </p:nvSpPr>
        <p:spPr>
          <a:xfrm>
            <a:off x="838200" y="5106837"/>
            <a:ext cx="10515600" cy="13461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endParaRPr lang="ru-RU" dirty="0" smtClean="0"/>
          </a:p>
        </p:txBody>
      </p:sp>
      <p:sp>
        <p:nvSpPr>
          <p:cNvPr id="6"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9164199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noGrp="1"/>
          </p:cNvSpPr>
          <p:nvPr>
            <p:ph idx="1"/>
          </p:nvPr>
        </p:nvSpPr>
        <p:spPr>
          <a:xfrm>
            <a:off x="838200" y="741872"/>
            <a:ext cx="10515600" cy="54350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en-US" dirty="0"/>
              <a:t>The code of third-party libraries is equally important.</a:t>
            </a:r>
          </a:p>
          <a:p>
            <a:pPr rtl="0"/>
            <a:r>
              <a:rPr lang="en-US" dirty="0"/>
              <a:t>A phone user doesn’t care if the vulnerability or the memory leak was in the third-party library or not.</a:t>
            </a:r>
          </a:p>
          <a:p>
            <a:pPr rtl="0"/>
            <a:endParaRPr lang="ru-RU" dirty="0"/>
          </a:p>
          <a:p>
            <a:pPr rtl="0"/>
            <a:r>
              <a:rPr lang="en-US" dirty="0"/>
              <a:t>To cut the story short, here are several most interesting errors, in my </a:t>
            </a:r>
            <a:r>
              <a:rPr lang="en-US" dirty="0" smtClean="0"/>
              <a:t>opinion.</a:t>
            </a:r>
            <a:endParaRPr lang="ru-RU" dirty="0" smtClean="0"/>
          </a:p>
        </p:txBody>
      </p:sp>
      <p:sp>
        <p:nvSpPr>
          <p:cNvPr id="3"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2238353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noAutofit/>
          </a:bodyPr>
          <a:lstStyle/>
          <a:p>
            <a:pPr rtl="0"/>
            <a:r>
              <a:rPr lang="en-US" sz="3800" dirty="0"/>
              <a:t>V501. A typo in a complex condition (quite often people don’t think about such errors, but they </a:t>
            </a:r>
            <a:r>
              <a:rPr lang="en-US" sz="3800" dirty="0" smtClean="0"/>
              <a:t>exist)</a:t>
            </a:r>
            <a:endParaRPr lang="ru-RU" sz="3800" dirty="0"/>
          </a:p>
        </p:txBody>
      </p:sp>
      <p:sp>
        <p:nvSpPr>
          <p:cNvPr id="3" name="Content Placeholder 2"/>
          <p:cNvSpPr>
            <a:spLocks noGrp="1"/>
          </p:cNvSpPr>
          <p:nvPr>
            <p:ph idx="1"/>
          </p:nvPr>
        </p:nvSpPr>
        <p:spPr>
          <a:xfrm>
            <a:off x="733245" y="4140680"/>
            <a:ext cx="10515599" cy="2717320"/>
          </a:xfrm>
        </p:spPr>
        <p:txBody>
          <a:bodyPr rtlCol="0">
            <a:normAutofit/>
          </a:bodyPr>
          <a:lstStyle/>
          <a:p>
            <a:pPr rtl="0"/>
            <a:r>
              <a:rPr lang="en-US" dirty="0"/>
              <a:t>V501 There are identical sub-expressions '(</a:t>
            </a:r>
            <a:r>
              <a:rPr lang="en-US" dirty="0" err="1"/>
              <a:t>pd</a:t>
            </a:r>
            <a:r>
              <a:rPr lang="en-US" dirty="0"/>
              <a:t>-&gt;</a:t>
            </a:r>
            <a:r>
              <a:rPr lang="en-US" dirty="0" err="1"/>
              <a:t>map.colors</a:t>
            </a:r>
            <a:r>
              <a:rPr lang="en-US" dirty="0"/>
              <a:t>[</a:t>
            </a:r>
            <a:r>
              <a:rPr lang="en-US" dirty="0" err="1"/>
              <a:t>i</a:t>
            </a:r>
            <a:r>
              <a:rPr lang="en-US" dirty="0"/>
              <a:t>]-&gt;b != 255)' to the left and to the right of the '||' operator. </a:t>
            </a:r>
            <a:r>
              <a:rPr lang="en-US" dirty="0" err="1"/>
              <a:t>edje_edit.c</a:t>
            </a:r>
            <a:r>
              <a:rPr lang="en-US" dirty="0"/>
              <a:t> 14052</a:t>
            </a:r>
            <a:endParaRPr lang="ru-RU" dirty="0" smtClean="0"/>
          </a:p>
          <a:p>
            <a:pPr rtl="0"/>
            <a:r>
              <a:rPr lang="en-US" dirty="0"/>
              <a:t>A blue component was rechecked instead of </a:t>
            </a:r>
            <a:r>
              <a:rPr lang="en-US" dirty="0" smtClean="0"/>
              <a:t>the </a:t>
            </a:r>
            <a:r>
              <a:rPr lang="en-US" dirty="0"/>
              <a:t>alpha channel.</a:t>
            </a:r>
          </a:p>
          <a:p>
            <a:pPr rtl="0"/>
            <a:r>
              <a:rPr lang="en-US" dirty="0"/>
              <a:t>Errors in total: 5</a:t>
            </a:r>
          </a:p>
        </p:txBody>
      </p:sp>
      <p:sp>
        <p:nvSpPr>
          <p:cNvPr id="4" name="Rectangle 3"/>
          <p:cNvSpPr/>
          <p:nvPr/>
        </p:nvSpPr>
        <p:spPr>
          <a:xfrm>
            <a:off x="733245" y="1325563"/>
            <a:ext cx="10308566" cy="2462213"/>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for (</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 = 0; </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 &lt; </a:t>
            </a:r>
            <a:r>
              <a:rPr lang="en-US" sz="2200" dirty="0" err="1">
                <a:latin typeface="Courier New" panose="02070309020205020404" pitchFamily="49" charset="0"/>
                <a:cs typeface="Courier New" panose="02070309020205020404" pitchFamily="49" charset="0"/>
              </a:rPr>
              <a:t>pd</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map.colors_count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if ((</a:t>
            </a:r>
            <a:r>
              <a:rPr lang="en-US" sz="2200" dirty="0" err="1">
                <a:latin typeface="Courier New" panose="02070309020205020404" pitchFamily="49" charset="0"/>
                <a:cs typeface="Courier New" panose="02070309020205020404" pitchFamily="49" charset="0"/>
              </a:rPr>
              <a:t>pd</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map.colors</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]-&gt;r != 255) ||</a:t>
            </a:r>
            <a:endParaRPr lang="ru-RU" sz="2200" dirty="0" smtClean="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pd</a:t>
            </a:r>
            <a:r>
              <a:rPr lang="en-US" sz="2200" dirty="0">
                <a:latin typeface="Courier New" panose="02070309020205020404" pitchFamily="49" charset="0"/>
                <a:cs typeface="Courier New" panose="02070309020205020404" pitchFamily="49" charset="0"/>
              </a:rPr>
              <a:t>-&gt;</a:t>
            </a:r>
            <a:r>
              <a:rPr lang="en-US" sz="2200" dirty="0" err="1">
                <a:latin typeface="Courier New" panose="02070309020205020404" pitchFamily="49" charset="0"/>
                <a:cs typeface="Courier New" panose="02070309020205020404" pitchFamily="49" charset="0"/>
              </a:rPr>
              <a:t>map.colors</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i</a:t>
            </a:r>
            <a:r>
              <a:rPr lang="en-US" sz="2200" dirty="0">
                <a:latin typeface="Courier New" panose="02070309020205020404" pitchFamily="49" charset="0"/>
                <a:cs typeface="Courier New" panose="02070309020205020404" pitchFamily="49" charset="0"/>
              </a:rPr>
              <a:t>]-&gt;g != 255) ||</a:t>
            </a:r>
          </a:p>
          <a:p>
            <a:pPr rtl="0"/>
            <a:r>
              <a:rPr lang="en-US" sz="2200" dirty="0">
                <a:latin typeface="Courier New" panose="02070309020205020404" pitchFamily="49" charset="0"/>
                <a:cs typeface="Courier New" panose="02070309020205020404" pitchFamily="49" charset="0"/>
              </a:rPr>
              <a:t>      (</a:t>
            </a:r>
            <a:r>
              <a:rPr lang="en-US" sz="2200" b="1" dirty="0" err="1">
                <a:solidFill>
                  <a:srgbClr val="00B050"/>
                </a:solidFill>
                <a:latin typeface="Courier New" panose="02070309020205020404" pitchFamily="49" charset="0"/>
                <a:cs typeface="Courier New" panose="02070309020205020404" pitchFamily="49" charset="0"/>
              </a:rPr>
              <a:t>pd</a:t>
            </a:r>
            <a:r>
              <a:rPr lang="en-US" sz="2200" b="1" dirty="0">
                <a:solidFill>
                  <a:srgbClr val="00B050"/>
                </a:solidFill>
                <a:latin typeface="Courier New" panose="02070309020205020404" pitchFamily="49" charset="0"/>
                <a:cs typeface="Courier New" panose="02070309020205020404" pitchFamily="49" charset="0"/>
              </a:rPr>
              <a:t>-&gt;</a:t>
            </a:r>
            <a:r>
              <a:rPr lang="en-US" sz="2200" b="1" dirty="0" err="1">
                <a:solidFill>
                  <a:srgbClr val="00B050"/>
                </a:solidFill>
                <a:latin typeface="Courier New" panose="02070309020205020404" pitchFamily="49" charset="0"/>
                <a:cs typeface="Courier New" panose="02070309020205020404" pitchFamily="49" charset="0"/>
              </a:rPr>
              <a:t>map.colors</a:t>
            </a:r>
            <a:r>
              <a:rPr lang="en-US" sz="2200" b="1" dirty="0">
                <a:solidFill>
                  <a:srgbClr val="00B050"/>
                </a:solidFill>
                <a:latin typeface="Courier New" panose="02070309020205020404" pitchFamily="49" charset="0"/>
                <a:cs typeface="Courier New" panose="02070309020205020404" pitchFamily="49" charset="0"/>
              </a:rPr>
              <a:t>[</a:t>
            </a:r>
            <a:r>
              <a:rPr lang="en-US" sz="2200" b="1" dirty="0" err="1">
                <a:solidFill>
                  <a:srgbClr val="00B050"/>
                </a:solidFill>
                <a:latin typeface="Courier New" panose="02070309020205020404" pitchFamily="49" charset="0"/>
                <a:cs typeface="Courier New" panose="02070309020205020404" pitchFamily="49" charset="0"/>
              </a:rPr>
              <a:t>i</a:t>
            </a:r>
            <a:r>
              <a:rPr lang="en-US" sz="2200" b="1" dirty="0">
                <a:solidFill>
                  <a:srgbClr val="00B050"/>
                </a:solidFill>
                <a:latin typeface="Courier New" panose="02070309020205020404" pitchFamily="49" charset="0"/>
                <a:cs typeface="Courier New" panose="02070309020205020404" pitchFamily="49" charset="0"/>
              </a:rPr>
              <a:t>]-&gt;b != 255</a:t>
            </a:r>
            <a:r>
              <a:rPr lang="en-US" sz="2200" dirty="0">
                <a:latin typeface="Courier New" panose="02070309020205020404" pitchFamily="49" charset="0"/>
                <a:cs typeface="Courier New" panose="02070309020205020404" pitchFamily="49" charset="0"/>
              </a:rPr>
              <a:t>) ||</a:t>
            </a:r>
            <a:endParaRPr lang="ru-RU" sz="2200" dirty="0" smtClean="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      (</a:t>
            </a:r>
            <a:r>
              <a:rPr lang="en-US" sz="2200" b="1" dirty="0" err="1">
                <a:solidFill>
                  <a:srgbClr val="FF0000"/>
                </a:solidFill>
                <a:latin typeface="Courier New" panose="02070309020205020404" pitchFamily="49" charset="0"/>
                <a:cs typeface="Courier New" panose="02070309020205020404" pitchFamily="49" charset="0"/>
              </a:rPr>
              <a:t>pd</a:t>
            </a:r>
            <a:r>
              <a:rPr lang="en-US" sz="2200" b="1" dirty="0">
                <a:solidFill>
                  <a:srgbClr val="FF0000"/>
                </a:solidFill>
                <a:latin typeface="Courier New" panose="02070309020205020404" pitchFamily="49" charset="0"/>
                <a:cs typeface="Courier New" panose="02070309020205020404" pitchFamily="49" charset="0"/>
              </a:rPr>
              <a:t>-&gt;</a:t>
            </a:r>
            <a:r>
              <a:rPr lang="en-US" sz="2200" b="1" dirty="0" err="1">
                <a:solidFill>
                  <a:srgbClr val="FF0000"/>
                </a:solidFill>
                <a:latin typeface="Courier New" panose="02070309020205020404" pitchFamily="49" charset="0"/>
                <a:cs typeface="Courier New" panose="02070309020205020404" pitchFamily="49" charset="0"/>
              </a:rPr>
              <a:t>map.colors</a:t>
            </a:r>
            <a:r>
              <a:rPr lang="en-US" sz="2200" b="1" dirty="0">
                <a:solidFill>
                  <a:srgbClr val="FF0000"/>
                </a:solidFill>
                <a:latin typeface="Courier New" panose="02070309020205020404" pitchFamily="49" charset="0"/>
                <a:cs typeface="Courier New" panose="02070309020205020404" pitchFamily="49" charset="0"/>
              </a:rPr>
              <a:t>[</a:t>
            </a:r>
            <a:r>
              <a:rPr lang="en-US" sz="2200" b="1" dirty="0" err="1">
                <a:solidFill>
                  <a:srgbClr val="FF0000"/>
                </a:solidFill>
                <a:latin typeface="Courier New" panose="02070309020205020404" pitchFamily="49" charset="0"/>
                <a:cs typeface="Courier New" panose="02070309020205020404" pitchFamily="49" charset="0"/>
              </a:rPr>
              <a:t>i</a:t>
            </a:r>
            <a:r>
              <a:rPr lang="en-US" sz="2200" b="1" dirty="0">
                <a:solidFill>
                  <a:srgbClr val="FF0000"/>
                </a:solidFill>
                <a:latin typeface="Courier New" panose="02070309020205020404" pitchFamily="49" charset="0"/>
                <a:cs typeface="Courier New" panose="02070309020205020404" pitchFamily="49" charset="0"/>
              </a:rPr>
              <a:t>]-&gt;b != 255</a:t>
            </a:r>
            <a:r>
              <a:rPr lang="en-US" sz="2200" dirty="0">
                <a:latin typeface="Courier New" panose="02070309020205020404" pitchFamily="49" charset="0"/>
                <a:cs typeface="Courier New" panose="02070309020205020404" pitchFamily="49" charset="0"/>
              </a:rPr>
              <a:t>))</a:t>
            </a:r>
            <a:endParaRPr lang="ru-RU" sz="2200" dirty="0" smtClean="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  ....</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5999536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2284048"/>
          </a:xfrm>
        </p:spPr>
        <p:txBody>
          <a:bodyPr rtlCol="0">
            <a:normAutofit/>
          </a:bodyPr>
          <a:lstStyle/>
          <a:p>
            <a:pPr rtl="0"/>
            <a:r>
              <a:rPr lang="en-US" dirty="0"/>
              <a:t>V522. This diagnostic detects not only potential, but </a:t>
            </a:r>
            <a:r>
              <a:rPr lang="en-US" dirty="0" smtClean="0"/>
              <a:t>also the explicit </a:t>
            </a:r>
            <a:r>
              <a:rPr lang="en-US" dirty="0"/>
              <a:t>null pointer dereference</a:t>
            </a:r>
            <a:endParaRPr lang="ru-RU" dirty="0"/>
          </a:p>
        </p:txBody>
      </p:sp>
      <p:sp>
        <p:nvSpPr>
          <p:cNvPr id="3" name="Content Placeholder 2"/>
          <p:cNvSpPr>
            <a:spLocks noGrp="1"/>
          </p:cNvSpPr>
          <p:nvPr>
            <p:ph idx="1"/>
          </p:nvPr>
        </p:nvSpPr>
        <p:spPr>
          <a:xfrm>
            <a:off x="733245" y="4373592"/>
            <a:ext cx="10515599" cy="2484408"/>
          </a:xfrm>
        </p:spPr>
        <p:txBody>
          <a:bodyPr rtlCol="0">
            <a:normAutofit/>
          </a:bodyPr>
          <a:lstStyle/>
          <a:p>
            <a:pPr rtl="0"/>
            <a:r>
              <a:rPr lang="en-US" dirty="0"/>
              <a:t>V522 Dereferencing of the null pointer '</a:t>
            </a:r>
            <a:r>
              <a:rPr lang="en-US" dirty="0" err="1"/>
              <a:t>stylep</a:t>
            </a:r>
            <a:r>
              <a:rPr lang="en-US" dirty="0"/>
              <a:t>' might take place. Check the logical condition. </a:t>
            </a:r>
            <a:r>
              <a:rPr lang="en-US" dirty="0" err="1"/>
              <a:t>delv.c</a:t>
            </a:r>
            <a:r>
              <a:rPr lang="en-US" dirty="0"/>
              <a:t> 500</a:t>
            </a:r>
            <a:endParaRPr lang="ru-RU" dirty="0" smtClean="0"/>
          </a:p>
          <a:p>
            <a:pPr rtl="0"/>
            <a:r>
              <a:rPr lang="en-US" dirty="0"/>
              <a:t>Perhaps it should be: (</a:t>
            </a:r>
            <a:r>
              <a:rPr lang="en-US" dirty="0" err="1"/>
              <a:t>stylep</a:t>
            </a:r>
            <a:r>
              <a:rPr lang="en-US" dirty="0"/>
              <a:t> != NULL &amp;&amp; *</a:t>
            </a:r>
            <a:r>
              <a:rPr lang="en-US" dirty="0" err="1"/>
              <a:t>stylep</a:t>
            </a:r>
            <a:r>
              <a:rPr lang="en-US" dirty="0"/>
              <a:t> == NULL);</a:t>
            </a:r>
            <a:endParaRPr lang="ru-RU" dirty="0" smtClean="0"/>
          </a:p>
          <a:p>
            <a:pPr rtl="0"/>
            <a:r>
              <a:rPr lang="en-US" dirty="0"/>
              <a:t>Errors in total</a:t>
            </a:r>
            <a:r>
              <a:rPr lang="en-US"/>
              <a:t>: </a:t>
            </a:r>
            <a:r>
              <a:rPr lang="en-US" smtClean="0"/>
              <a:t>203</a:t>
            </a:r>
            <a:endParaRPr lang="en-US" dirty="0"/>
          </a:p>
        </p:txBody>
      </p:sp>
      <p:sp>
        <p:nvSpPr>
          <p:cNvPr id="4" name="Rectangle 3"/>
          <p:cNvSpPr/>
          <p:nvPr/>
        </p:nvSpPr>
        <p:spPr>
          <a:xfrm>
            <a:off x="733245" y="2646357"/>
            <a:ext cx="10722634" cy="1107996"/>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static </a:t>
            </a:r>
            <a:r>
              <a:rPr lang="en-US" sz="2200" dirty="0" err="1">
                <a:latin typeface="Courier New" panose="02070309020205020404" pitchFamily="49" charset="0"/>
                <a:cs typeface="Courier New" panose="02070309020205020404" pitchFamily="49" charset="0"/>
              </a:rPr>
              <a:t>isc_result_t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setup_style</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dns_master_style_t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stylep</a:t>
            </a:r>
            <a:r>
              <a:rPr lang="en-US" sz="2200" dirty="0">
                <a:latin typeface="Courier New" panose="02070309020205020404" pitchFamily="49" charset="0"/>
                <a:cs typeface="Courier New" panose="02070309020205020404" pitchFamily="49" charset="0"/>
              </a:rPr>
              <a:t>) {</a:t>
            </a:r>
            <a:endParaRPr lang="ru-RU" sz="2200" dirty="0" smtClean="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REQUIRE(</a:t>
            </a:r>
            <a:r>
              <a:rPr lang="en-US" sz="2200" b="1" dirty="0" err="1">
                <a:solidFill>
                  <a:srgbClr val="FF0000"/>
                </a:solidFill>
                <a:latin typeface="Courier New" panose="02070309020205020404" pitchFamily="49" charset="0"/>
                <a:cs typeface="Courier New" panose="02070309020205020404" pitchFamily="49" charset="0"/>
              </a:rPr>
              <a:t>stylep</a:t>
            </a:r>
            <a:r>
              <a:rPr lang="en-US" sz="2200" b="1" dirty="0">
                <a:solidFill>
                  <a:srgbClr val="FF0000"/>
                </a:solidFill>
                <a:latin typeface="Courier New" panose="02070309020205020404" pitchFamily="49" charset="0"/>
                <a:cs typeface="Courier New" panose="02070309020205020404" pitchFamily="49" charset="0"/>
              </a:rPr>
              <a:t> != NULL || *</a:t>
            </a:r>
            <a:r>
              <a:rPr lang="en-US" sz="2200" b="1" dirty="0" err="1">
                <a:solidFill>
                  <a:srgbClr val="FF0000"/>
                </a:solidFill>
                <a:latin typeface="Courier New" panose="02070309020205020404" pitchFamily="49" charset="0"/>
                <a:cs typeface="Courier New" panose="02070309020205020404" pitchFamily="49" charset="0"/>
              </a:rPr>
              <a:t>stylep</a:t>
            </a:r>
            <a:r>
              <a:rPr lang="en-US" sz="2200" b="1" dirty="0">
                <a:solidFill>
                  <a:srgbClr val="FF0000"/>
                </a:solidFill>
                <a:latin typeface="Courier New" panose="02070309020205020404" pitchFamily="49" charset="0"/>
                <a:cs typeface="Courier New" panose="02070309020205020404" pitchFamily="49" charset="0"/>
              </a:rPr>
              <a:t> == NULL</a:t>
            </a:r>
            <a:r>
              <a:rPr lang="en-US" sz="2200" dirty="0">
                <a:latin typeface="Courier New" panose="02070309020205020404" pitchFamily="49" charset="0"/>
                <a:cs typeface="Courier New" panose="02070309020205020404" pitchFamily="49" charset="0"/>
              </a:rPr>
              <a:t>);</a:t>
            </a:r>
            <a:endParaRPr lang="ru-RU" sz="2200" dirty="0" smtClean="0">
              <a:latin typeface="Courier New" panose="02070309020205020404" pitchFamily="49" charset="0"/>
              <a:cs typeface="Courier New" panose="02070309020205020404" pitchFamily="49" charset="0"/>
            </a:endParaRP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18379262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325563"/>
          </a:xfrm>
        </p:spPr>
        <p:txBody>
          <a:bodyPr rtlCol="0">
            <a:normAutofit/>
          </a:bodyPr>
          <a:lstStyle/>
          <a:p>
            <a:pPr rtl="0"/>
            <a:r>
              <a:rPr lang="en-US"/>
              <a:t>V591. The function returns a random value</a:t>
            </a:r>
            <a:endParaRPr lang="ru-RU" dirty="0"/>
          </a:p>
        </p:txBody>
      </p:sp>
      <p:sp>
        <p:nvSpPr>
          <p:cNvPr id="3" name="Content Placeholder 2"/>
          <p:cNvSpPr>
            <a:spLocks noGrp="1"/>
          </p:cNvSpPr>
          <p:nvPr>
            <p:ph idx="1"/>
          </p:nvPr>
        </p:nvSpPr>
        <p:spPr>
          <a:xfrm>
            <a:off x="733245" y="4373592"/>
            <a:ext cx="10515599" cy="2484408"/>
          </a:xfrm>
        </p:spPr>
        <p:txBody>
          <a:bodyPr rtlCol="0">
            <a:normAutofit/>
          </a:bodyPr>
          <a:lstStyle/>
          <a:p>
            <a:pPr rtl="0"/>
            <a:r>
              <a:rPr lang="en-US" dirty="0"/>
              <a:t>V591 Non-void function should return a value. </a:t>
            </a:r>
            <a:r>
              <a:rPr lang="en-US" dirty="0" err="1"/>
              <a:t>ecore_evas_extn.c</a:t>
            </a:r>
            <a:r>
              <a:rPr lang="en-US" dirty="0"/>
              <a:t> 1526</a:t>
            </a:r>
            <a:endParaRPr lang="ru-RU" dirty="0" smtClean="0"/>
          </a:p>
          <a:p>
            <a:pPr rtl="0"/>
            <a:r>
              <a:rPr lang="en-US" dirty="0"/>
              <a:t>An example of </a:t>
            </a:r>
            <a:r>
              <a:rPr lang="en-US" dirty="0" smtClean="0"/>
              <a:t>a bad patch for a third-party library</a:t>
            </a:r>
            <a:endParaRPr lang="en-US" dirty="0"/>
          </a:p>
          <a:p>
            <a:pPr rtl="0"/>
            <a:r>
              <a:rPr lang="en-US" dirty="0"/>
              <a:t>Errors in total: 5</a:t>
            </a:r>
            <a:endParaRPr lang="en-US" dirty="0" smtClean="0"/>
          </a:p>
        </p:txBody>
      </p:sp>
      <p:sp>
        <p:nvSpPr>
          <p:cNvPr id="4" name="Rectangle 3"/>
          <p:cNvSpPr/>
          <p:nvPr/>
        </p:nvSpPr>
        <p:spPr>
          <a:xfrm>
            <a:off x="733245" y="1325563"/>
            <a:ext cx="10722634" cy="2800767"/>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static </a:t>
            </a:r>
            <a:r>
              <a:rPr lang="en-US" sz="2200" b="1" dirty="0" err="1">
                <a:solidFill>
                  <a:srgbClr val="00B050"/>
                </a:solidFill>
                <a:latin typeface="Courier New" panose="02070309020205020404" pitchFamily="49" charset="0"/>
                <a:cs typeface="Courier New" panose="02070309020205020404" pitchFamily="49" charset="0"/>
              </a:rPr>
              <a:t>Eina_Bool</a:t>
            </a:r>
            <a:r>
              <a:rPr lang="en-US" sz="2200" dirty="0">
                <a:latin typeface="Courier New" panose="02070309020205020404" pitchFamily="49" charset="0"/>
                <a:cs typeface="Courier New" panose="02070309020205020404" pitchFamily="49" charset="0"/>
              </a:rPr>
              <a:t> _</a:t>
            </a:r>
            <a:r>
              <a:rPr lang="en-US" sz="2200" dirty="0" err="1">
                <a:latin typeface="Courier New" panose="02070309020205020404" pitchFamily="49" charset="0"/>
                <a:cs typeface="Courier New" panose="02070309020205020404" pitchFamily="49" charset="0"/>
              </a:rPr>
              <a:t>ipc_server_data</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a:t>
            </a:r>
            <a:endParaRPr lang="ru-RU" sz="2200" dirty="0" smtClean="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//TIZEN_ONLY(170317): add skipping indicator buffer logic</a:t>
            </a:r>
          </a:p>
          <a:p>
            <a:pPr rtl="0"/>
            <a:r>
              <a:rPr lang="en-US" sz="2200" dirty="0">
                <a:latin typeface="Courier New" panose="02070309020205020404" pitchFamily="49" charset="0"/>
                <a:cs typeface="Courier New" panose="02070309020205020404" pitchFamily="49" charset="0"/>
              </a:rPr>
              <a:t>  if (</a:t>
            </a:r>
            <a:r>
              <a:rPr lang="en-US" sz="2200" dirty="0" err="1">
                <a:latin typeface="Courier New" panose="02070309020205020404" pitchFamily="49" charset="0"/>
                <a:cs typeface="Courier New" panose="02070309020205020404" pitchFamily="49" charset="0"/>
              </a:rPr>
              <a:t>indicator_buffer_skip</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r>
              <a:rPr lang="en-US" sz="2200" b="1" dirty="0">
                <a:solidFill>
                  <a:srgbClr val="FF0000"/>
                </a:solidFill>
                <a:latin typeface="Courier New" panose="02070309020205020404" pitchFamily="49" charset="0"/>
                <a:cs typeface="Courier New" panose="02070309020205020404" pitchFamily="49" charset="0"/>
              </a:rPr>
              <a:t>return;</a:t>
            </a:r>
          </a:p>
          <a:p>
            <a:pPr rtl="0"/>
            <a:r>
              <a:rPr lang="en-US" sz="2200" dirty="0">
                <a:latin typeface="Courier New" panose="02070309020205020404" pitchFamily="49" charset="0"/>
                <a:cs typeface="Courier New" panose="02070309020205020404" pitchFamily="49" charset="0"/>
              </a:rPr>
              <a:t>  //END</a:t>
            </a:r>
            <a:endParaRPr lang="ru-RU" sz="2200" dirty="0" smtClean="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  ....</a:t>
            </a:r>
          </a:p>
        </p:txBody>
      </p:sp>
      <p:pic>
        <p:nvPicPr>
          <p:cNvPr id="5"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64473" y="2907102"/>
            <a:ext cx="1150148" cy="1150148"/>
          </a:xfrm>
          <a:prstGeom prst="rect">
            <a:avLst/>
          </a:prstGeom>
        </p:spPr>
      </p:pic>
      <p:sp>
        <p:nvSpPr>
          <p:cNvPr id="6" name="Rectangle 3"/>
          <p:cNvSpPr/>
          <p:nvPr/>
        </p:nvSpPr>
        <p:spPr>
          <a:xfrm>
            <a:off x="10945056" y="6488668"/>
            <a:ext cx="1246944" cy="369332"/>
          </a:xfrm>
          <a:prstGeom prst="rect">
            <a:avLst/>
          </a:prstGeom>
        </p:spPr>
        <p:txBody>
          <a:bodyPr wrap="none" rtlCol="0">
            <a:spAutoFit/>
          </a:bodyPr>
          <a:lstStyle/>
          <a:p>
            <a:pPr rtl="0"/>
            <a:r>
              <a:rPr lang="en-US">
                <a:hlinkClick r:id="rId3"/>
              </a:rPr>
              <a:t>viva64.com</a:t>
            </a:r>
            <a:endParaRPr lang="en-US" dirty="0"/>
          </a:p>
        </p:txBody>
      </p:sp>
    </p:spTree>
    <p:extLst>
      <p:ext uri="{BB962C8B-B14F-4D97-AF65-F5344CB8AC3E}">
        <p14:creationId xmlns:p14="http://schemas.microsoft.com/office/powerpoint/2010/main" val="228073055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1509623"/>
          </a:xfrm>
        </p:spPr>
        <p:txBody>
          <a:bodyPr rtlCol="0">
            <a:normAutofit/>
          </a:bodyPr>
          <a:lstStyle/>
          <a:p>
            <a:pPr rtl="0"/>
            <a:r>
              <a:rPr lang="en-US"/>
              <a:t>V774. Using the freed memory</a:t>
            </a:r>
            <a:endParaRPr lang="ru-RU" dirty="0"/>
          </a:p>
        </p:txBody>
      </p:sp>
      <p:sp>
        <p:nvSpPr>
          <p:cNvPr id="3" name="Content Placeholder 2"/>
          <p:cNvSpPr>
            <a:spLocks noGrp="1"/>
          </p:cNvSpPr>
          <p:nvPr>
            <p:ph idx="1"/>
          </p:nvPr>
        </p:nvSpPr>
        <p:spPr>
          <a:xfrm>
            <a:off x="733245" y="4987498"/>
            <a:ext cx="10852029" cy="1733999"/>
          </a:xfrm>
        </p:spPr>
        <p:txBody>
          <a:bodyPr rtlCol="0">
            <a:normAutofit/>
          </a:bodyPr>
          <a:lstStyle/>
          <a:p>
            <a:pPr rtl="0"/>
            <a:r>
              <a:rPr lang="en-US"/>
              <a:t>V774 The 'child' pointer was used after the memory was reallocated. augtool.c 151</a:t>
            </a:r>
            <a:endParaRPr lang="ru-RU" dirty="0" smtClean="0"/>
          </a:p>
          <a:p>
            <a:pPr rtl="0"/>
            <a:r>
              <a:rPr lang="en-US"/>
              <a:t>Errors in total: 7</a:t>
            </a:r>
            <a:endParaRPr lang="en-US" dirty="0" smtClean="0"/>
          </a:p>
        </p:txBody>
      </p:sp>
      <p:sp>
        <p:nvSpPr>
          <p:cNvPr id="4" name="Rectangle 3"/>
          <p:cNvSpPr/>
          <p:nvPr/>
        </p:nvSpPr>
        <p:spPr>
          <a:xfrm>
            <a:off x="672859" y="1509623"/>
            <a:ext cx="10912415" cy="3477875"/>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if (</a:t>
            </a:r>
            <a:r>
              <a:rPr lang="en-US" sz="2200" dirty="0" err="1">
                <a:latin typeface="Courier New" panose="02070309020205020404" pitchFamily="49" charset="0"/>
                <a:cs typeface="Courier New" panose="02070309020205020404" pitchFamily="49" charset="0"/>
              </a:rPr>
              <a:t>ctx</a:t>
            </a:r>
            <a:r>
              <a:rPr lang="en-US" sz="2200" dirty="0">
                <a:latin typeface="Courier New" panose="02070309020205020404" pitchFamily="49" charset="0"/>
                <a:cs typeface="Courier New" panose="02070309020205020404" pitchFamily="49" charset="0"/>
              </a:rPr>
              <a:t> != NULL) {</a:t>
            </a:r>
          </a:p>
          <a:p>
            <a:pPr rtl="0"/>
            <a:r>
              <a:rPr lang="en-US" sz="2200" dirty="0">
                <a:latin typeface="Courier New" panose="02070309020205020404" pitchFamily="49" charset="0"/>
                <a:cs typeface="Courier New" panose="02070309020205020404" pitchFamily="49" charset="0"/>
              </a:rPr>
              <a:t>  char *c = </a:t>
            </a:r>
            <a:r>
              <a:rPr lang="en-US" sz="2200" b="1" dirty="0" err="1">
                <a:solidFill>
                  <a:srgbClr val="00B050"/>
                </a:solidFill>
                <a:latin typeface="Courier New" panose="02070309020205020404" pitchFamily="49" charset="0"/>
                <a:cs typeface="Courier New" panose="02070309020205020404" pitchFamily="49" charset="0"/>
              </a:rPr>
              <a:t>realloc</a:t>
            </a:r>
            <a:r>
              <a:rPr lang="en-US" sz="2200" dirty="0">
                <a:latin typeface="Courier New" panose="02070309020205020404" pitchFamily="49" charset="0"/>
                <a:cs typeface="Courier New" panose="02070309020205020404" pitchFamily="49" charset="0"/>
              </a:rPr>
              <a:t>(</a:t>
            </a:r>
            <a:r>
              <a:rPr lang="en-US" sz="2200" b="1" dirty="0">
                <a:solidFill>
                  <a:srgbClr val="FF0000"/>
                </a:solidFill>
                <a:latin typeface="Courier New" panose="02070309020205020404" pitchFamily="49" charset="0"/>
                <a:cs typeface="Courier New" panose="02070309020205020404" pitchFamily="49" charset="0"/>
              </a:rPr>
              <a:t>child</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strlen</a:t>
            </a:r>
            <a:r>
              <a:rPr lang="en-US" sz="2200" dirty="0">
                <a:latin typeface="Courier New" panose="02070309020205020404" pitchFamily="49" charset="0"/>
                <a:cs typeface="Courier New" panose="02070309020205020404" pitchFamily="49" charset="0"/>
              </a:rPr>
              <a:t>(child)-</a:t>
            </a:r>
            <a:r>
              <a:rPr lang="en-US" sz="2200" dirty="0" err="1">
                <a:latin typeface="Courier New" panose="02070309020205020404" pitchFamily="49" charset="0"/>
                <a:cs typeface="Courier New" panose="02070309020205020404" pitchFamily="49" charset="0"/>
              </a:rPr>
              <a:t>strlen</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ctx</a:t>
            </a:r>
            <a:r>
              <a:rPr lang="en-US" sz="2200" dirty="0">
                <a:latin typeface="Courier New" panose="02070309020205020404" pitchFamily="49" charset="0"/>
                <a:cs typeface="Courier New" panose="02070309020205020404" pitchFamily="49" charset="0"/>
              </a:rPr>
              <a:t>)+1);</a:t>
            </a:r>
          </a:p>
          <a:p>
            <a:pPr rtl="0"/>
            <a:r>
              <a:rPr lang="en-US" sz="2200" dirty="0">
                <a:latin typeface="Courier New" panose="02070309020205020404" pitchFamily="49" charset="0"/>
                <a:cs typeface="Courier New" panose="02070309020205020404" pitchFamily="49" charset="0"/>
              </a:rPr>
              <a:t>  if (c == NULL)</a:t>
            </a:r>
          </a:p>
          <a:p>
            <a:pPr rtl="0"/>
            <a:r>
              <a:rPr lang="en-US" sz="2200" dirty="0">
                <a:latin typeface="Courier New" panose="02070309020205020404" pitchFamily="49" charset="0"/>
                <a:cs typeface="Courier New" panose="02070309020205020404" pitchFamily="49" charset="0"/>
              </a:rPr>
              <a:t>     return NULL;</a:t>
            </a: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ctxidx</a:t>
            </a:r>
            <a:r>
              <a:rPr lang="en-US" sz="2200" dirty="0">
                <a:latin typeface="Courier New" panose="02070309020205020404" pitchFamily="49" charset="0"/>
                <a:cs typeface="Courier New" panose="02070309020205020404" pitchFamily="49" charset="0"/>
              </a:rPr>
              <a:t> = </a:t>
            </a:r>
            <a:r>
              <a:rPr lang="en-US" sz="2200" dirty="0" err="1">
                <a:latin typeface="Courier New" panose="02070309020205020404" pitchFamily="49" charset="0"/>
                <a:cs typeface="Courier New" panose="02070309020205020404" pitchFamily="49" charset="0"/>
              </a:rPr>
              <a:t>strlen</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ctx</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if (</a:t>
            </a:r>
            <a:r>
              <a:rPr lang="en-US" sz="2200" b="1" dirty="0">
                <a:solidFill>
                  <a:srgbClr val="FF0000"/>
                </a:solidFill>
                <a:latin typeface="Courier New" panose="02070309020205020404" pitchFamily="49" charset="0"/>
                <a:cs typeface="Courier New" panose="02070309020205020404" pitchFamily="49" charset="0"/>
              </a:rPr>
              <a:t>child</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ctxidx</a:t>
            </a:r>
            <a:r>
              <a:rPr lang="en-US" sz="2200" dirty="0">
                <a:latin typeface="Courier New" panose="02070309020205020404" pitchFamily="49" charset="0"/>
                <a:cs typeface="Courier New" panose="02070309020205020404" pitchFamily="49" charset="0"/>
              </a:rPr>
              <a:t>] == SEP)</a:t>
            </a:r>
            <a:endParaRPr lang="ru-RU" sz="2200" dirty="0" smtClean="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ctxidx</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strcpy</a:t>
            </a:r>
            <a:r>
              <a:rPr lang="en-US" sz="2200" dirty="0">
                <a:latin typeface="Courier New" panose="02070309020205020404" pitchFamily="49" charset="0"/>
                <a:cs typeface="Courier New" panose="02070309020205020404" pitchFamily="49" charset="0"/>
              </a:rPr>
              <a:t>(c, &amp;</a:t>
            </a:r>
            <a:r>
              <a:rPr lang="en-US" sz="2200" b="1" dirty="0">
                <a:solidFill>
                  <a:srgbClr val="FF0000"/>
                </a:solidFill>
                <a:latin typeface="Courier New" panose="02070309020205020404" pitchFamily="49" charset="0"/>
                <a:cs typeface="Courier New" panose="02070309020205020404" pitchFamily="49" charset="0"/>
              </a:rPr>
              <a:t>child</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ctxidx</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child = c;</a:t>
            </a:r>
          </a:p>
          <a:p>
            <a:pPr rtl="0"/>
            <a:r>
              <a:rPr lang="en-US" sz="2200" dirty="0">
                <a:latin typeface="Courier New" panose="02070309020205020404" pitchFamily="49" charset="0"/>
                <a:cs typeface="Courier New" panose="02070309020205020404" pitchFamily="49" charset="0"/>
              </a:rPr>
              <a:t>}</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08328796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45" y="0"/>
            <a:ext cx="10481096" cy="2027118"/>
          </a:xfrm>
        </p:spPr>
        <p:txBody>
          <a:bodyPr rtlCol="0">
            <a:normAutofit/>
          </a:bodyPr>
          <a:lstStyle/>
          <a:p>
            <a:pPr rtl="0"/>
            <a:r>
              <a:rPr lang="en-US" dirty="0"/>
              <a:t>V778. PVS-Studio is really good at finding </a:t>
            </a:r>
            <a:r>
              <a:rPr lang="en-US" dirty="0" smtClean="0"/>
              <a:t>bad code</a:t>
            </a:r>
            <a:r>
              <a:rPr lang="en-US" dirty="0"/>
              <a:t>, caused by sloppy Copy-Paste</a:t>
            </a:r>
            <a:endParaRPr lang="ru-RU" dirty="0"/>
          </a:p>
        </p:txBody>
      </p:sp>
      <p:sp>
        <p:nvSpPr>
          <p:cNvPr id="3" name="Content Placeholder 2"/>
          <p:cNvSpPr>
            <a:spLocks noGrp="1"/>
          </p:cNvSpPr>
          <p:nvPr>
            <p:ph idx="1"/>
          </p:nvPr>
        </p:nvSpPr>
        <p:spPr>
          <a:xfrm>
            <a:off x="6642340" y="2027118"/>
            <a:ext cx="5365628" cy="3709448"/>
          </a:xfrm>
        </p:spPr>
        <p:txBody>
          <a:bodyPr rtlCol="0">
            <a:normAutofit/>
          </a:bodyPr>
          <a:lstStyle/>
          <a:p>
            <a:pPr rtl="0"/>
            <a:r>
              <a:rPr lang="en-US"/>
              <a:t>V778 Two similar code fragments were found. Perhaps, this is a typo and 'others_' variable should be used instead of 'first_'. config.cpp 185</a:t>
            </a:r>
            <a:endParaRPr lang="ru-RU" dirty="0" smtClean="0"/>
          </a:p>
          <a:p>
            <a:pPr rtl="0"/>
            <a:r>
              <a:rPr lang="en-US"/>
              <a:t>Errors in total: 2</a:t>
            </a:r>
            <a:endParaRPr lang="en-US" dirty="0" smtClean="0"/>
          </a:p>
        </p:txBody>
      </p:sp>
      <p:sp>
        <p:nvSpPr>
          <p:cNvPr id="4" name="Rectangle 3"/>
          <p:cNvSpPr/>
          <p:nvPr/>
        </p:nvSpPr>
        <p:spPr>
          <a:xfrm>
            <a:off x="733245" y="2027118"/>
            <a:ext cx="5909095" cy="4493538"/>
          </a:xfrm>
          <a:prstGeom prst="rect">
            <a:avLst/>
          </a:prstGeom>
        </p:spPr>
        <p:txBody>
          <a:bodyPr wrap="square" rtlCol="0">
            <a:spAutoFit/>
          </a:bodyPr>
          <a:lstStyle/>
          <a:p>
            <a:pPr rtl="0"/>
            <a:r>
              <a:rPr lang="en-US" sz="2200" dirty="0">
                <a:latin typeface="Courier New" panose="02070309020205020404" pitchFamily="49" charset="0"/>
                <a:cs typeface="Courier New" panose="02070309020205020404" pitchFamily="49" charset="0"/>
              </a:rPr>
              <a:t>void </a:t>
            </a:r>
            <a:r>
              <a:rPr lang="en-US" sz="2200" dirty="0" err="1">
                <a:latin typeface="Courier New" panose="02070309020205020404" pitchFamily="49" charset="0"/>
                <a:cs typeface="Courier New" panose="02070309020205020404" pitchFamily="49" charset="0"/>
              </a:rPr>
              <a:t>Config</a:t>
            </a:r>
            <a:r>
              <a:rPr lang="en-US" sz="2200" dirty="0">
                <a:latin typeface="Courier New" panose="02070309020205020404" pitchFamily="49" charset="0"/>
                <a:cs typeface="Courier New" panose="02070309020205020404" pitchFamily="49" charset="0"/>
              </a:rPr>
              <a:t>::del()</a:t>
            </a:r>
          </a:p>
          <a:p>
            <a:pPr rtl="0"/>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while (</a:t>
            </a:r>
            <a:r>
              <a:rPr lang="en-US" sz="2200" b="1" dirty="0">
                <a:solidFill>
                  <a:srgbClr val="00B050"/>
                </a:solidFill>
                <a:latin typeface="Courier New" panose="02070309020205020404" pitchFamily="49" charset="0"/>
                <a:cs typeface="Courier New" panose="02070309020205020404" pitchFamily="49" charset="0"/>
              </a:rPr>
              <a:t>first_</a:t>
            </a:r>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Entry * </a:t>
            </a:r>
            <a:r>
              <a:rPr lang="en-US" sz="2200" dirty="0" err="1">
                <a:latin typeface="Courier New" panose="02070309020205020404" pitchFamily="49" charset="0"/>
                <a:cs typeface="Courier New" panose="02070309020205020404" pitchFamily="49" charset="0"/>
              </a:rPr>
              <a:t>tmp</a:t>
            </a:r>
            <a:r>
              <a:rPr lang="en-US" sz="2200" dirty="0">
                <a:latin typeface="Courier New" panose="02070309020205020404" pitchFamily="49" charset="0"/>
                <a:cs typeface="Courier New" panose="02070309020205020404" pitchFamily="49" charset="0"/>
              </a:rPr>
              <a:t> = </a:t>
            </a:r>
            <a:r>
              <a:rPr lang="en-US" sz="2200" b="1" dirty="0">
                <a:solidFill>
                  <a:srgbClr val="00B050"/>
                </a:solidFill>
                <a:latin typeface="Courier New" panose="02070309020205020404" pitchFamily="49" charset="0"/>
                <a:cs typeface="Courier New" panose="02070309020205020404" pitchFamily="49" charset="0"/>
              </a:rPr>
              <a:t>first_</a:t>
            </a:r>
            <a:r>
              <a:rPr lang="en-US" sz="2200" dirty="0">
                <a:latin typeface="Courier New" panose="02070309020205020404" pitchFamily="49" charset="0"/>
                <a:cs typeface="Courier New" panose="02070309020205020404" pitchFamily="49" charset="0"/>
              </a:rPr>
              <a:t>-&gt;next;</a:t>
            </a:r>
          </a:p>
          <a:p>
            <a:pPr rtl="0"/>
            <a:r>
              <a:rPr lang="en-US" sz="2200" dirty="0">
                <a:latin typeface="Courier New" panose="02070309020205020404" pitchFamily="49" charset="0"/>
                <a:cs typeface="Courier New" panose="02070309020205020404" pitchFamily="49" charset="0"/>
              </a:rPr>
              <a:t>    delete </a:t>
            </a:r>
            <a:r>
              <a:rPr lang="en-US" sz="2200" b="1" dirty="0">
                <a:solidFill>
                  <a:srgbClr val="00B050"/>
                </a:solidFill>
                <a:latin typeface="Courier New" panose="02070309020205020404" pitchFamily="49" charset="0"/>
                <a:cs typeface="Courier New" panose="02070309020205020404" pitchFamily="49" charset="0"/>
              </a:rPr>
              <a:t>first_</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r>
              <a:rPr lang="en-US" sz="2200" b="1" dirty="0">
                <a:solidFill>
                  <a:srgbClr val="00B050"/>
                </a:solidFill>
                <a:latin typeface="Courier New" panose="02070309020205020404" pitchFamily="49" charset="0"/>
                <a:cs typeface="Courier New" panose="02070309020205020404" pitchFamily="49" charset="0"/>
              </a:rPr>
              <a:t>first_</a:t>
            </a:r>
            <a:r>
              <a:rPr lang="en-US" sz="2200" dirty="0">
                <a:latin typeface="Courier New" panose="02070309020205020404" pitchFamily="49" charset="0"/>
                <a:cs typeface="Courier New" panose="02070309020205020404" pitchFamily="49" charset="0"/>
              </a:rPr>
              <a:t> = </a:t>
            </a:r>
            <a:r>
              <a:rPr lang="en-US" sz="2200" dirty="0" err="1">
                <a:latin typeface="Courier New" panose="02070309020205020404" pitchFamily="49" charset="0"/>
                <a:cs typeface="Courier New" panose="02070309020205020404" pitchFamily="49" charset="0"/>
              </a:rPr>
              <a:t>tmp</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while (</a:t>
            </a:r>
            <a:r>
              <a:rPr lang="en-US" sz="2200" b="1" dirty="0">
                <a:solidFill>
                  <a:srgbClr val="7030A0"/>
                </a:solidFill>
                <a:latin typeface="Courier New" panose="02070309020205020404" pitchFamily="49" charset="0"/>
                <a:cs typeface="Courier New" panose="02070309020205020404" pitchFamily="49" charset="0"/>
              </a:rPr>
              <a:t>others_</a:t>
            </a:r>
            <a:r>
              <a:rPr lang="en-US" sz="2200" dirty="0">
                <a:latin typeface="Courier New" panose="02070309020205020404" pitchFamily="49" charset="0"/>
                <a:cs typeface="Courier New" panose="02070309020205020404" pitchFamily="49" charset="0"/>
              </a:rPr>
              <a:t>) {</a:t>
            </a:r>
          </a:p>
          <a:p>
            <a:pPr rtl="0"/>
            <a:r>
              <a:rPr lang="en-US" sz="2200" dirty="0">
                <a:latin typeface="Courier New" panose="02070309020205020404" pitchFamily="49" charset="0"/>
                <a:cs typeface="Courier New" panose="02070309020205020404" pitchFamily="49" charset="0"/>
              </a:rPr>
              <a:t>    Entry * </a:t>
            </a:r>
            <a:r>
              <a:rPr lang="en-US" sz="2200" dirty="0" err="1">
                <a:latin typeface="Courier New" panose="02070309020205020404" pitchFamily="49" charset="0"/>
                <a:cs typeface="Courier New" panose="02070309020205020404" pitchFamily="49" charset="0"/>
              </a:rPr>
              <a:t>tmp</a:t>
            </a:r>
            <a:r>
              <a:rPr lang="en-US" sz="2200" dirty="0">
                <a:latin typeface="Courier New" panose="02070309020205020404" pitchFamily="49" charset="0"/>
                <a:cs typeface="Courier New" panose="02070309020205020404" pitchFamily="49" charset="0"/>
              </a:rPr>
              <a:t> = </a:t>
            </a:r>
            <a:r>
              <a:rPr lang="en-US" sz="2200" b="1" dirty="0">
                <a:solidFill>
                  <a:srgbClr val="7030A0"/>
                </a:solidFill>
                <a:latin typeface="Courier New" panose="02070309020205020404" pitchFamily="49" charset="0"/>
                <a:cs typeface="Courier New" panose="02070309020205020404" pitchFamily="49" charset="0"/>
              </a:rPr>
              <a:t>others_</a:t>
            </a:r>
            <a:r>
              <a:rPr lang="en-US" sz="2200" dirty="0">
                <a:latin typeface="Courier New" panose="02070309020205020404" pitchFamily="49" charset="0"/>
                <a:cs typeface="Courier New" panose="02070309020205020404" pitchFamily="49" charset="0"/>
              </a:rPr>
              <a:t>-&gt;next;</a:t>
            </a:r>
          </a:p>
          <a:p>
            <a:pPr rtl="0"/>
            <a:r>
              <a:rPr lang="en-US" sz="2200" dirty="0">
                <a:latin typeface="Courier New" panose="02070309020205020404" pitchFamily="49" charset="0"/>
                <a:cs typeface="Courier New" panose="02070309020205020404" pitchFamily="49" charset="0"/>
              </a:rPr>
              <a:t>    delete </a:t>
            </a:r>
            <a:r>
              <a:rPr lang="en-US" sz="2200" b="1" dirty="0">
                <a:solidFill>
                  <a:srgbClr val="FF0000"/>
                </a:solidFill>
                <a:latin typeface="Courier New" panose="02070309020205020404" pitchFamily="49" charset="0"/>
                <a:cs typeface="Courier New" panose="02070309020205020404" pitchFamily="49" charset="0"/>
              </a:rPr>
              <a:t>first_</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r>
              <a:rPr lang="en-US" sz="2200" b="1" dirty="0">
                <a:solidFill>
                  <a:srgbClr val="7030A0"/>
                </a:solidFill>
                <a:latin typeface="Courier New" panose="02070309020205020404" pitchFamily="49" charset="0"/>
                <a:cs typeface="Courier New" panose="02070309020205020404" pitchFamily="49" charset="0"/>
              </a:rPr>
              <a:t>others_</a:t>
            </a:r>
            <a:r>
              <a:rPr lang="en-US" sz="2200" dirty="0">
                <a:latin typeface="Courier New" panose="02070309020205020404" pitchFamily="49" charset="0"/>
                <a:cs typeface="Courier New" panose="02070309020205020404" pitchFamily="49" charset="0"/>
              </a:rPr>
              <a:t> = </a:t>
            </a:r>
            <a:r>
              <a:rPr lang="en-US" sz="2200" dirty="0" err="1">
                <a:latin typeface="Courier New" panose="02070309020205020404" pitchFamily="49" charset="0"/>
                <a:cs typeface="Courier New" panose="02070309020205020404" pitchFamily="49" charset="0"/>
              </a:rPr>
              <a:t>tmp</a:t>
            </a:r>
            <a:r>
              <a:rPr lang="en-US" sz="2200" dirty="0">
                <a:latin typeface="Courier New" panose="02070309020205020404" pitchFamily="49" charset="0"/>
                <a:cs typeface="Courier New" panose="02070309020205020404" pitchFamily="49" charset="0"/>
              </a:rPr>
              <a:t>;</a:t>
            </a:r>
          </a:p>
          <a:p>
            <a:pPr rtl="0"/>
            <a:r>
              <a:rPr lang="en-US" sz="2200" dirty="0">
                <a:latin typeface="Courier New" panose="02070309020205020404" pitchFamily="49" charset="0"/>
                <a:cs typeface="Courier New" panose="02070309020205020404" pitchFamily="49" charset="0"/>
              </a:rPr>
              <a:t>  }</a:t>
            </a:r>
            <a:endParaRPr lang="ru-RU" sz="2200" dirty="0" smtClean="0">
              <a:latin typeface="Courier New" panose="02070309020205020404" pitchFamily="49" charset="0"/>
              <a:cs typeface="Courier New" panose="02070309020205020404" pitchFamily="49" charset="0"/>
            </a:endParaRPr>
          </a:p>
          <a:p>
            <a:pPr rtl="0"/>
            <a:r>
              <a:rPr lang="en-US" sz="2200" dirty="0">
                <a:latin typeface="Courier New" panose="02070309020205020404" pitchFamily="49" charset="0"/>
                <a:cs typeface="Courier New" panose="02070309020205020404" pitchFamily="49" charset="0"/>
              </a:rPr>
              <a:t>  ....</a:t>
            </a:r>
          </a:p>
        </p:txBody>
      </p:sp>
      <p:sp>
        <p:nvSpPr>
          <p:cNvPr id="5"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66833149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68"/>
            <a:ext cx="10515600" cy="1006475"/>
          </a:xfrm>
        </p:spPr>
        <p:txBody>
          <a:bodyPr rtlCol="0"/>
          <a:lstStyle/>
          <a:p>
            <a:pPr rtl="0"/>
            <a:r>
              <a:rPr lang="en-US"/>
              <a:t>Other errors in the third-party libraries</a:t>
            </a:r>
            <a:endParaRPr lang="ru-RU" dirty="0"/>
          </a:p>
        </p:txBody>
      </p:sp>
      <p:sp>
        <p:nvSpPr>
          <p:cNvPr id="3" name="Content Placeholder 2"/>
          <p:cNvSpPr>
            <a:spLocks noGrp="1"/>
          </p:cNvSpPr>
          <p:nvPr>
            <p:ph idx="1"/>
          </p:nvPr>
        </p:nvSpPr>
        <p:spPr>
          <a:xfrm>
            <a:off x="345057" y="1026544"/>
            <a:ext cx="11593901" cy="5831456"/>
          </a:xfrm>
        </p:spPr>
        <p:txBody>
          <a:bodyPr numCol="3" rtlCol="0">
            <a:noAutofit/>
          </a:bodyPr>
          <a:lstStyle/>
          <a:p>
            <a:pPr rtl="0"/>
            <a:r>
              <a:rPr lang="en-US" sz="2400"/>
              <a:t>V502. Errors in total: 1</a:t>
            </a:r>
          </a:p>
          <a:p>
            <a:pPr rtl="0"/>
            <a:r>
              <a:rPr lang="en-US" sz="2400"/>
              <a:t>V505. Errors in total: 25</a:t>
            </a:r>
          </a:p>
          <a:p>
            <a:pPr rtl="0"/>
            <a:r>
              <a:rPr lang="en-US" sz="2400"/>
              <a:t>V517. Errors in total: 4</a:t>
            </a:r>
          </a:p>
          <a:p>
            <a:pPr rtl="0"/>
            <a:r>
              <a:rPr lang="en-US" sz="2400"/>
              <a:t>V519. Errors in total: 3</a:t>
            </a:r>
          </a:p>
          <a:p>
            <a:pPr rtl="0"/>
            <a:r>
              <a:rPr lang="en-US" sz="2400"/>
              <a:t>V523. Errors in total: 2</a:t>
            </a:r>
          </a:p>
          <a:p>
            <a:pPr rtl="0"/>
            <a:r>
              <a:rPr lang="en-US" sz="2400"/>
              <a:t>V528. Errors in total: 1</a:t>
            </a:r>
          </a:p>
          <a:p>
            <a:pPr rtl="0"/>
            <a:r>
              <a:rPr lang="en-US" sz="2400"/>
              <a:t>V541. Errors in total: 1</a:t>
            </a:r>
          </a:p>
          <a:p>
            <a:pPr rtl="0"/>
            <a:r>
              <a:rPr lang="en-US" sz="2400"/>
              <a:t>V547. Errors in total: 10</a:t>
            </a:r>
          </a:p>
          <a:p>
            <a:pPr rtl="0"/>
            <a:r>
              <a:rPr lang="en-US" sz="2400"/>
              <a:t>V556. Errors in total: 6</a:t>
            </a:r>
          </a:p>
          <a:p>
            <a:pPr rtl="0"/>
            <a:r>
              <a:rPr lang="en-US" sz="2400"/>
              <a:t>V571. Errors in total: 1</a:t>
            </a:r>
          </a:p>
          <a:p>
            <a:pPr rtl="0"/>
            <a:r>
              <a:rPr lang="en-US" sz="2400"/>
              <a:t>V575. Errors in total: 67</a:t>
            </a:r>
          </a:p>
          <a:p>
            <a:pPr rtl="0"/>
            <a:r>
              <a:rPr lang="en-US" sz="2400"/>
              <a:t>V576. Errors in total: 1</a:t>
            </a:r>
          </a:p>
          <a:p>
            <a:pPr rtl="0"/>
            <a:r>
              <a:rPr lang="en-US" sz="2400"/>
              <a:t>V590. Errors in total: 3</a:t>
            </a:r>
          </a:p>
          <a:p>
            <a:pPr rtl="0"/>
            <a:r>
              <a:rPr lang="en-US" sz="2400"/>
              <a:t>V593. Errors in total: 1</a:t>
            </a:r>
          </a:p>
          <a:p>
            <a:pPr rtl="0"/>
            <a:r>
              <a:rPr lang="en-US" sz="2400"/>
              <a:t>V595. Errors in total: 23</a:t>
            </a:r>
          </a:p>
          <a:p>
            <a:pPr rtl="0"/>
            <a:r>
              <a:rPr lang="en-US" sz="2400"/>
              <a:t>V597. Errors in total: 52</a:t>
            </a:r>
          </a:p>
          <a:p>
            <a:pPr rtl="0"/>
            <a:r>
              <a:rPr lang="en-US" sz="2400"/>
              <a:t>V601. Errors in total: 1</a:t>
            </a:r>
          </a:p>
          <a:p>
            <a:pPr rtl="0"/>
            <a:r>
              <a:rPr lang="en-US" sz="2400"/>
              <a:t>V609. Errors in total: 1</a:t>
            </a:r>
          </a:p>
          <a:p>
            <a:pPr rtl="0"/>
            <a:r>
              <a:rPr lang="en-US" sz="2400"/>
              <a:t>V610. Errors in total: 2</a:t>
            </a:r>
          </a:p>
          <a:p>
            <a:pPr rtl="0"/>
            <a:r>
              <a:rPr lang="en-US" sz="2400"/>
              <a:t>V636. Errors in total: 8</a:t>
            </a:r>
          </a:p>
          <a:p>
            <a:pPr rtl="0"/>
            <a:r>
              <a:rPr lang="en-US" sz="2400"/>
              <a:t>V640. Errors in total: 1</a:t>
            </a:r>
          </a:p>
          <a:p>
            <a:pPr rtl="0"/>
            <a:r>
              <a:rPr lang="en-US" sz="2400"/>
              <a:t>V645. Errors in total: 4</a:t>
            </a:r>
          </a:p>
          <a:p>
            <a:pPr rtl="0"/>
            <a:r>
              <a:rPr lang="en-US" sz="2400"/>
              <a:t>V646. Errors in total: 2</a:t>
            </a:r>
          </a:p>
          <a:p>
            <a:pPr rtl="0"/>
            <a:r>
              <a:rPr lang="en-US" sz="2400"/>
              <a:t>V649. Errors in total: 1</a:t>
            </a:r>
          </a:p>
          <a:p>
            <a:pPr rtl="0"/>
            <a:r>
              <a:rPr lang="en-US" sz="2400"/>
              <a:t>V666. Errors in total: 6</a:t>
            </a:r>
          </a:p>
          <a:p>
            <a:pPr rtl="0"/>
            <a:r>
              <a:rPr lang="en-US" sz="2400"/>
              <a:t>V668. Errors in total: 1</a:t>
            </a:r>
          </a:p>
          <a:p>
            <a:pPr rtl="0"/>
            <a:r>
              <a:rPr lang="en-US" sz="2400"/>
              <a:t>V686. Errors in total: 1</a:t>
            </a:r>
          </a:p>
          <a:p>
            <a:pPr rtl="0"/>
            <a:r>
              <a:rPr lang="en-US" sz="2400"/>
              <a:t>V690. Errors in total: 1</a:t>
            </a:r>
          </a:p>
          <a:p>
            <a:pPr rtl="0"/>
            <a:r>
              <a:rPr lang="en-US" sz="2400"/>
              <a:t>V694. Errors in total: 2</a:t>
            </a:r>
          </a:p>
          <a:p>
            <a:pPr rtl="0"/>
            <a:r>
              <a:rPr lang="en-US" sz="2400"/>
              <a:t>V701. Errors in total: 100</a:t>
            </a:r>
          </a:p>
          <a:p>
            <a:pPr rtl="0"/>
            <a:r>
              <a:rPr lang="en-US" sz="2400"/>
              <a:t>V760. Errors in total: 1</a:t>
            </a:r>
          </a:p>
          <a:p>
            <a:pPr rtl="0"/>
            <a:r>
              <a:rPr lang="en-US" sz="2400"/>
              <a:t>V769. Errors in total: 5</a:t>
            </a:r>
          </a:p>
          <a:p>
            <a:pPr rtl="0"/>
            <a:r>
              <a:rPr lang="en-US" sz="2400"/>
              <a:t>V773. Errors in total: 3</a:t>
            </a:r>
          </a:p>
          <a:p>
            <a:pPr rtl="0"/>
            <a:r>
              <a:rPr lang="en-US" sz="2400"/>
              <a:t>v779. Errors in total: 9</a:t>
            </a:r>
          </a:p>
          <a:p>
            <a:pPr rtl="0"/>
            <a:endParaRPr lang="ru-RU" sz="2400" dirty="0"/>
          </a:p>
          <a:p>
            <a:pPr rtl="0"/>
            <a:endParaRPr lang="ru-RU" sz="2400"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073163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rtlCol="0"/>
          <a:lstStyle/>
          <a:p>
            <a:pPr rtl="0"/>
            <a:r>
              <a:rPr lang="en-US" dirty="0"/>
              <a:t>Analysis results of the </a:t>
            </a:r>
            <a:r>
              <a:rPr lang="en-US" dirty="0" smtClean="0"/>
              <a:t>third </a:t>
            </a:r>
            <a:r>
              <a:rPr lang="en-US" dirty="0"/>
              <a:t>party </a:t>
            </a:r>
            <a:r>
              <a:rPr lang="en-US" dirty="0" smtClean="0"/>
              <a:t>libraries</a:t>
            </a:r>
            <a:endParaRPr lang="ru-RU" dirty="0"/>
          </a:p>
        </p:txBody>
      </p:sp>
      <p:sp>
        <p:nvSpPr>
          <p:cNvPr id="3" name="Content Placeholder 2"/>
          <p:cNvSpPr>
            <a:spLocks noGrp="1"/>
          </p:cNvSpPr>
          <p:nvPr>
            <p:ph idx="1"/>
          </p:nvPr>
        </p:nvSpPr>
        <p:spPr>
          <a:xfrm>
            <a:off x="838200" y="1431984"/>
            <a:ext cx="10515600" cy="5098211"/>
          </a:xfrm>
        </p:spPr>
        <p:txBody>
          <a:bodyPr rtlCol="0"/>
          <a:lstStyle/>
          <a:p>
            <a:pPr rtl="0"/>
            <a:r>
              <a:rPr lang="en-US" dirty="0" smtClean="0"/>
              <a:t>1 915 000 </a:t>
            </a:r>
            <a:r>
              <a:rPr lang="en-US" dirty="0"/>
              <a:t>lines of code </a:t>
            </a:r>
            <a:r>
              <a:rPr lang="en-US" dirty="0" smtClean="0"/>
              <a:t>were analyzed</a:t>
            </a:r>
            <a:endParaRPr lang="en-US" dirty="0"/>
          </a:p>
          <a:p>
            <a:pPr rtl="0"/>
            <a:r>
              <a:rPr lang="en-US" dirty="0"/>
              <a:t>Among </a:t>
            </a:r>
            <a:r>
              <a:rPr lang="en-US" dirty="0" smtClean="0"/>
              <a:t>them, </a:t>
            </a:r>
            <a:r>
              <a:rPr lang="en-US" dirty="0"/>
              <a:t>comments </a:t>
            </a:r>
            <a:r>
              <a:rPr lang="en-US" dirty="0" smtClean="0"/>
              <a:t>are 17,6</a:t>
            </a:r>
            <a:r>
              <a:rPr lang="en-US" dirty="0"/>
              <a:t>%</a:t>
            </a:r>
          </a:p>
          <a:p>
            <a:pPr rtl="0"/>
            <a:r>
              <a:rPr lang="en-US" dirty="0"/>
              <a:t>I detected </a:t>
            </a:r>
            <a:r>
              <a:rPr lang="en-US" b="1" dirty="0"/>
              <a:t>564</a:t>
            </a:r>
            <a:r>
              <a:rPr lang="en-US" dirty="0"/>
              <a:t> errors.</a:t>
            </a:r>
          </a:p>
          <a:p>
            <a:pPr rtl="0"/>
            <a:r>
              <a:rPr lang="en-US" dirty="0"/>
              <a:t>It turns out that PVS-Studio detects 0.36 errors per 1000 lines of code.</a:t>
            </a:r>
          </a:p>
          <a:p>
            <a:pPr rtl="0"/>
            <a:r>
              <a:rPr lang="en-US" dirty="0"/>
              <a:t>Why is the error density lower in the libraries?</a:t>
            </a:r>
          </a:p>
          <a:p>
            <a:pPr lvl="1" rtl="0"/>
            <a:r>
              <a:rPr lang="en-US" dirty="0"/>
              <a:t>I may have studied the code less attentively and haven’t noticed all the errors.</a:t>
            </a:r>
            <a:endParaRPr lang="ru-RU" dirty="0" smtClean="0"/>
          </a:p>
          <a:p>
            <a:pPr lvl="1" rtl="0"/>
            <a:r>
              <a:rPr lang="en-US" dirty="0"/>
              <a:t>A lot of projects are already regularly checked by </a:t>
            </a:r>
            <a:r>
              <a:rPr lang="en-US" dirty="0" err="1"/>
              <a:t>Coverity</a:t>
            </a:r>
            <a:r>
              <a:rPr lang="en-US" dirty="0"/>
              <a:t>.</a:t>
            </a:r>
            <a:endParaRPr lang="ru-RU"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661903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The conditions of the study</a:t>
            </a:r>
            <a:endParaRPr lang="ru-RU" dirty="0"/>
          </a:p>
        </p:txBody>
      </p:sp>
      <p:sp>
        <p:nvSpPr>
          <p:cNvPr id="3" name="Content Placeholder 2"/>
          <p:cNvSpPr>
            <a:spLocks noGrp="1"/>
          </p:cNvSpPr>
          <p:nvPr>
            <p:ph idx="1"/>
          </p:nvPr>
        </p:nvSpPr>
        <p:spPr/>
        <p:txBody>
          <a:bodyPr rtlCol="0">
            <a:normAutofit/>
          </a:bodyPr>
          <a:lstStyle/>
          <a:p>
            <a:pPr rtl="0"/>
            <a:r>
              <a:rPr lang="en-US" dirty="0"/>
              <a:t>I worked with the source code </a:t>
            </a:r>
            <a:r>
              <a:rPr lang="en-US" dirty="0">
                <a:hlinkClick r:id="rId2"/>
              </a:rPr>
              <a:t>https://build.tizen.org/project/show/Tizen:Unified</a:t>
            </a:r>
            <a:r>
              <a:rPr lang="en-US" dirty="0"/>
              <a:t>.</a:t>
            </a:r>
          </a:p>
          <a:p>
            <a:pPr rtl="0"/>
            <a:r>
              <a:rPr lang="en-US" dirty="0"/>
              <a:t>To assess the abilities of PVS-Studio analyzer, I examined the analyzer reports of various projects and noted down the </a:t>
            </a:r>
            <a:r>
              <a:rPr lang="en-US" dirty="0" smtClean="0"/>
              <a:t>bugs that were </a:t>
            </a:r>
            <a:r>
              <a:rPr lang="en-US" dirty="0"/>
              <a:t>found.</a:t>
            </a:r>
          </a:p>
          <a:p>
            <a:pPr rtl="0"/>
            <a:r>
              <a:rPr lang="en-US" dirty="0"/>
              <a:t>The projects were selected randomly.</a:t>
            </a:r>
          </a:p>
          <a:p>
            <a:pPr rtl="0"/>
            <a:r>
              <a:rPr lang="en-US" dirty="0"/>
              <a:t>I’ve divided the projects into two </a:t>
            </a:r>
            <a:r>
              <a:rPr lang="en-US" dirty="0" smtClean="0"/>
              <a:t>groups:</a:t>
            </a:r>
            <a:endParaRPr lang="ru-RU" dirty="0" smtClean="0"/>
          </a:p>
          <a:p>
            <a:pPr lvl="1" rtl="0"/>
            <a:r>
              <a:rPr lang="en-US" dirty="0"/>
              <a:t>The projects developed by the Samsung specialists</a:t>
            </a:r>
          </a:p>
          <a:p>
            <a:pPr lvl="1" rtl="0"/>
            <a:r>
              <a:rPr lang="en-US" dirty="0"/>
              <a:t>Third-party projects</a:t>
            </a:r>
          </a:p>
          <a:p>
            <a:pPr rtl="0"/>
            <a:endParaRPr lang="ru-RU"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3"/>
              </a:rPr>
              <a:t>viva64.com</a:t>
            </a:r>
            <a:endParaRPr lang="en-US" dirty="0"/>
          </a:p>
        </p:txBody>
      </p:sp>
    </p:spTree>
    <p:extLst>
      <p:ext uri="{BB962C8B-B14F-4D97-AF65-F5344CB8AC3E}">
        <p14:creationId xmlns:p14="http://schemas.microsoft.com/office/powerpoint/2010/main" val="388610612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551" y="2737388"/>
            <a:ext cx="10515600" cy="1325563"/>
          </a:xfrm>
        </p:spPr>
        <p:txBody>
          <a:bodyPr rtlCol="0"/>
          <a:lstStyle/>
          <a:p>
            <a:pPr algn="ctr" rtl="0"/>
            <a:r>
              <a:rPr lang="en-US"/>
              <a:t>Overall Results</a:t>
            </a:r>
            <a:endParaRPr lang="ru-RU"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26620916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3156073166"/>
              </p:ext>
            </p:extLst>
          </p:nvPr>
        </p:nvGraphicFramePr>
        <p:xfrm>
          <a:off x="258792" y="258792"/>
          <a:ext cx="11619781" cy="6366294"/>
        </p:xfrm>
        <a:graphic>
          <a:graphicData uri="http://schemas.openxmlformats.org/drawingml/2006/table">
            <a:tbl>
              <a:tblPr>
                <a:tableStyleId>{5C22544A-7EE6-4342-B048-85BDC9FD1C3A}</a:tableStyleId>
              </a:tblPr>
              <a:tblGrid>
                <a:gridCol w="497991"/>
                <a:gridCol w="10623799"/>
                <a:gridCol w="497991"/>
              </a:tblGrid>
              <a:tr h="289377">
                <a:tc>
                  <a:txBody>
                    <a:bodyPr/>
                    <a:lstStyle/>
                    <a:p>
                      <a:pPr algn="l" rtl="0" fontAlgn="b"/>
                      <a:r>
                        <a:rPr lang="en-US" sz="1200" u="none" strike="noStrike">
                          <a:effectLst/>
                        </a:rPr>
                        <a:t>V501</a:t>
                      </a:r>
                      <a:endParaRPr lang="en-US" sz="1200" b="0" i="0" u="none" strike="noStrike" dirty="0">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There are identical sub-expressions to the left and to the right of the 'foo' operator.</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6</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V502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Perhaps the '?:' operator works in a different way than it was expected. The '?:' operator has a lower priority than the 'foo' operator.</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V503</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This is a nonsensical comparison: pointer &lt; 0.</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V505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'alloca' function is used inside the loop. This can quickly overflow stack.</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26</a:t>
                      </a:r>
                      <a:endParaRPr lang="ru-RU" sz="1200" b="0" i="0" u="none" strike="noStrike">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V507</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Pointer to local array 'X' is stored outside the scope of this array. Such a pointer will become invalid.</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V512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A call of the 'Foo' function will lead to a buffer overflow or underflow.</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7</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V517</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use of 'if (A) {...} else if (A) {...}' pattern was detected. There is a probability of logical error presence.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8</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V519</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'x' variable is assigned values twice successively. Perhaps this is a mistake.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14</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V522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Dereferencing of the null pointer might take place.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276</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V523</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'then' statement is equivalent to the 'else' statement.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8</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V524</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It is odd that the body of 'Foo_1' function is fully equivalent to the body of 'Foo_2' function.</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V527</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It is odd that the 'zero' value is assigned to pointer. Probably meant: *ptr = zero.</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V528</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It is odd that pointer is compared with the 'zero' value. Probably meant: *ptr != zero.</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V535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variable 'X' is being used for this loop and for the outer loop.</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4</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V541</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It is dangerous to print the string into itself.</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V547</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Expression is always true/false.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18</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V556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values of different enum types are compared.</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24</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V560</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A part of conditional expression is always true/false.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V571</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Recurring check. This condition was already verified in previous line.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V572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It is odd that the object which was created using 'new' operator is immediately cast to another type.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4</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V575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Function receives an odd argument.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82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9377">
                <a:tc>
                  <a:txBody>
                    <a:bodyPr/>
                    <a:lstStyle/>
                    <a:p>
                      <a:pPr algn="l" rtl="0" fontAlgn="b"/>
                      <a:r>
                        <a:rPr lang="en-US" sz="1200" u="none" strike="noStrike">
                          <a:effectLst/>
                        </a:rPr>
                        <a:t>V576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Incorrect format. Consider checking the N actual argument of the 'Foo' function.</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5</a:t>
                      </a:r>
                      <a:endParaRPr lang="ru-RU" sz="1200" b="0" i="0" u="none" strike="noStrike" dirty="0">
                        <a:solidFill>
                          <a:srgbClr val="000000"/>
                        </a:solidFill>
                        <a:effectLst/>
                        <a:latin typeface="Calibri" panose="020F0502020204030204" pitchFamily="34" charset="0"/>
                      </a:endParaRPr>
                    </a:p>
                  </a:txBody>
                  <a:tcPr marL="5633" marR="5633" marT="5633" marB="0" anchor="ctr"/>
                </a:tc>
              </a:tr>
            </a:tbl>
          </a:graphicData>
        </a:graphic>
      </p:graphicFrame>
    </p:spTree>
    <p:extLst>
      <p:ext uri="{BB962C8B-B14F-4D97-AF65-F5344CB8AC3E}">
        <p14:creationId xmlns:p14="http://schemas.microsoft.com/office/powerpoint/2010/main" val="26808678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308643296"/>
              </p:ext>
            </p:extLst>
          </p:nvPr>
        </p:nvGraphicFramePr>
        <p:xfrm>
          <a:off x="284671" y="258794"/>
          <a:ext cx="11585276" cy="6382433"/>
        </p:xfrm>
        <a:graphic>
          <a:graphicData uri="http://schemas.openxmlformats.org/drawingml/2006/table">
            <a:tbl>
              <a:tblPr>
                <a:tableStyleId>{5C22544A-7EE6-4342-B048-85BDC9FD1C3A}</a:tableStyleId>
              </a:tblPr>
              <a:tblGrid>
                <a:gridCol w="496964"/>
                <a:gridCol w="10601891"/>
                <a:gridCol w="486421"/>
              </a:tblGrid>
              <a:tr h="286240">
                <a:tc>
                  <a:txBody>
                    <a:bodyPr/>
                    <a:lstStyle/>
                    <a:p>
                      <a:pPr algn="l" rtl="0" fontAlgn="b"/>
                      <a:r>
                        <a:rPr lang="en-US" sz="1200" u="none" strike="noStrike">
                          <a:effectLst/>
                        </a:rPr>
                        <a:t>V590</a:t>
                      </a:r>
                      <a:endParaRPr lang="en-US" sz="1200" b="0" i="0" u="none" strike="noStrike" dirty="0">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Consider inspecting this expression. The expression is excessive or contains a misprint.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3</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V591</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Non-void function should return a value.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3</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V593</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Consider reviewing the expression of the 'A = B == C' kind. The expression is calculated as following: 'A = (B == C)'.</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V595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pointer was utilized before it was verified against nullptr. Check lines: N1, N2.</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28</a:t>
                      </a:r>
                      <a:endParaRPr lang="ru-RU" sz="1200" b="0" i="0" u="none" strike="noStrike">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V597</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compiler could delete the 'memset' function call, which is used to flush 'Foo' buffer. The RtlSecureZeroMemory() function should be used to erase the private data.</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53</a:t>
                      </a:r>
                      <a:endParaRPr lang="ru-RU" sz="1200" b="0" i="0" u="none" strike="noStrike">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V601</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An odd implicit type casting.</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V609</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Divide or mod by zero.</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V610</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Undefined behavior. Check the shift operator.</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a:t>
                      </a:r>
                      <a:endParaRPr lang="ru-RU" sz="1200" b="0" i="0" u="none" strike="noStrike">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V611</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memory allocation and deallocation methods are incompatible.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V614</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Uninitialized variable 'Foo' used.</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V618</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It's dangerous to call the 'Foo' function in such a manner, as the line being passed could contain format specification. The example of the safe code: printf("%s", str);</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6</a:t>
                      </a:r>
                      <a:endParaRPr lang="ru-RU" sz="1200" b="0" i="0" u="none" strike="noStrike">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V622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Consider inspecting the 'switch' statement. It's possible that the first 'case' operator is missing.</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V624</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constant NN is being utilized. The resulting value could be inaccurate. Consider using the M_NN constant from &lt;math.h&gt;.</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V636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expression was implicitly cast from integer type to real type. Consider utilizing an explicit type cast to avoid overflow or loss of a fractional part.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V640</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code's operational logic does not correspond with its formatting.</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3</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V642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Saving the function result inside the 'byte' type variable is inappropriate. The significant bits could be lost breaking the program's logic.</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V645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function call could lead to the buffer overflow. The bounds should not contain the size of the buffer, but a number of characters it can hold.</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6</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V646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Consider inspecting the application's logic. It's possible that 'else' keyword is missing.</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4</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V647</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value of 'A' type is assigned to the pointer of 'B' type.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V649</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There are two 'if' statements with identical conditional expressions. The first 'if' statement contains function return. This means that the second 'if' statement is senseless.</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V666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Consider inspecting NN argument of the function 'Foo'. It is possible that the value does not correspond with the length of a string which was passed with the YY argument.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6</a:t>
                      </a:r>
                      <a:endParaRPr lang="ru-RU" sz="1200" b="0" i="0" u="none" strike="noStrike" dirty="0">
                        <a:solidFill>
                          <a:srgbClr val="000000"/>
                        </a:solidFill>
                        <a:effectLst/>
                        <a:latin typeface="Calibri" panose="020F0502020204030204" pitchFamily="34" charset="0"/>
                      </a:endParaRPr>
                    </a:p>
                  </a:txBody>
                  <a:tcPr marL="5633" marR="5633" marT="5633" marB="0" anchor="ctr"/>
                </a:tc>
              </a:tr>
              <a:tr h="286240">
                <a:tc>
                  <a:txBody>
                    <a:bodyPr/>
                    <a:lstStyle/>
                    <a:p>
                      <a:pPr algn="l" rtl="0" fontAlgn="b"/>
                      <a:r>
                        <a:rPr lang="en-US" sz="1200" u="none" strike="noStrike">
                          <a:effectLst/>
                        </a:rPr>
                        <a:t>V668</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There is no sense in testing the pointer against null, as the memory was allocated using the 'new' operator. The exception will be generated in the case of memory allocation error.</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55</a:t>
                      </a:r>
                      <a:endParaRPr lang="ru-RU" sz="1200" b="0" i="0" u="none" strike="noStrike" dirty="0">
                        <a:solidFill>
                          <a:srgbClr val="000000"/>
                        </a:solidFill>
                        <a:effectLst/>
                        <a:latin typeface="Calibri" panose="020F0502020204030204" pitchFamily="34" charset="0"/>
                      </a:endParaRPr>
                    </a:p>
                  </a:txBody>
                  <a:tcPr marL="5633" marR="5633" marT="5633" marB="0" anchor="ctr"/>
                </a:tc>
              </a:tr>
            </a:tbl>
          </a:graphicData>
        </a:graphic>
      </p:graphicFrame>
    </p:spTree>
    <p:extLst>
      <p:ext uri="{BB962C8B-B14F-4D97-AF65-F5344CB8AC3E}">
        <p14:creationId xmlns:p14="http://schemas.microsoft.com/office/powerpoint/2010/main" val="28529298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4065681762"/>
              </p:ext>
            </p:extLst>
          </p:nvPr>
        </p:nvGraphicFramePr>
        <p:xfrm>
          <a:off x="258792" y="258802"/>
          <a:ext cx="11637035" cy="6240794"/>
        </p:xfrm>
        <a:graphic>
          <a:graphicData uri="http://schemas.openxmlformats.org/drawingml/2006/table">
            <a:tbl>
              <a:tblPr>
                <a:tableStyleId>{5C22544A-7EE6-4342-B048-85BDC9FD1C3A}</a:tableStyleId>
              </a:tblPr>
              <a:tblGrid>
                <a:gridCol w="498731"/>
                <a:gridCol w="10639573"/>
                <a:gridCol w="498731"/>
              </a:tblGrid>
              <a:tr h="271387">
                <a:tc>
                  <a:txBody>
                    <a:bodyPr/>
                    <a:lstStyle/>
                    <a:p>
                      <a:pPr algn="l" rtl="0" fontAlgn="b"/>
                      <a:r>
                        <a:rPr lang="en-US" sz="1200" u="none" strike="noStrike">
                          <a:effectLst/>
                        </a:rPr>
                        <a:t>V674</a:t>
                      </a:r>
                      <a:endParaRPr lang="en-US" sz="1200" b="0" i="0" u="none" strike="noStrike" dirty="0">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expression contains a suspicious mix of integer and real types.</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V675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Writing into the read-only memory.</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V686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A pattern was detected: A || (A &amp;&amp; ...). The expression is excessive or contains a logical error.</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V690</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class implements a copy constructor/operator=, but lacks the operator=/copy constructor.</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8</a:t>
                      </a:r>
                      <a:endParaRPr lang="ru-RU" sz="1200" b="0" i="0" u="none" strike="noStrike" dirty="0">
                        <a:solidFill>
                          <a:srgbClr val="000000"/>
                        </a:solidFill>
                        <a:effectLst/>
                        <a:latin typeface="Calibri" panose="020F0502020204030204" pitchFamily="34" charset="0"/>
                      </a:endParaRPr>
                    </a:p>
                  </a:txBody>
                  <a:tcPr marL="5633" marR="5633" marT="5633" marB="0" anchor="ctr"/>
                </a:tc>
              </a:tr>
              <a:tr h="533101">
                <a:tc>
                  <a:txBody>
                    <a:bodyPr/>
                    <a:lstStyle/>
                    <a:p>
                      <a:pPr algn="l" rtl="0" fontAlgn="b"/>
                      <a:r>
                        <a:rPr lang="en-US" sz="1200" u="none" strike="noStrike">
                          <a:effectLst/>
                        </a:rPr>
                        <a:t>V692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An inappropriate attempt to append a null character to a string. To determine the length of a string by 'strlen' function correctly, a string ending with a null terminator should be used in the first place.</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V694</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condition (ptr - const_value) is only false if the value of a pointer equals a magic constant.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V696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'continue' operator will terminate 'do { ... } while (FALSE)' loop because the condition is always false.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a:t>
                      </a:r>
                      <a:endParaRPr lang="ru-RU" sz="1200" b="0" i="0" u="none" strike="noStrike">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V701</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realloc() possible leak: when realloc() fails in allocating memory, original pointer is lost. Consider assigning realloc() to a temporary pointer.</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111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V746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Type slicing. An exception should be caught by reference rather than by value.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32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V755</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Copying from unsafe data source. Buffer overflow is possible.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V759</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Violated order of exception handlers. Exception caught by handler for base class.</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9</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V760</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Two identical text blocks detected. The second block starts with NN string.</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V762</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Consider inspecting virtual function arguments. See NN argument of function 'Foo' in derived class and base class.</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6</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V769</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pointer in the expression equals nullptr. The resulting value is meaningless and should not be used.</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8</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V773</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function was exited without releasing the pointer/handle. A memory/resource leak is possible.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6</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V774</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pointer was used after the memory was released.</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5</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V778</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Two similar code fragments were found. Perhaps, this is a typo and 'X' variable should be used instead of 'Y'.</a:t>
                      </a:r>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V779</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Unreachable code detected. It is possible that an error is present.</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17</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V780</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The object of non-passive (non-PDS) type cannot be used with the function.</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2</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V783</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Dereferencing of invalid iterator 'X' might take place.</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4</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a:txBody>
                    <a:bodyPr/>
                    <a:lstStyle/>
                    <a:p>
                      <a:pPr algn="l" rtl="0" fontAlgn="b"/>
                      <a:r>
                        <a:rPr lang="en-US" sz="1200" u="none" strike="noStrike">
                          <a:effectLst/>
                        </a:rPr>
                        <a:t>V786</a:t>
                      </a:r>
                      <a:endParaRPr lang="en-US" sz="1200" b="0" i="0" u="none" strike="noStrike">
                        <a:solidFill>
                          <a:srgbClr val="000000"/>
                        </a:solidFill>
                        <a:effectLst/>
                        <a:latin typeface="Calibri" panose="020F0502020204030204" pitchFamily="34" charset="0"/>
                      </a:endParaRPr>
                    </a:p>
                  </a:txBody>
                  <a:tcPr marL="5633" marR="5633" marT="5633" marB="0" anchor="ctr"/>
                </a:tc>
                <a:tc>
                  <a:txBody>
                    <a:bodyPr/>
                    <a:lstStyle/>
                    <a:p>
                      <a:pPr algn="l" rtl="0" fontAlgn="b"/>
                      <a:r>
                        <a:rPr lang="en-US" sz="1200" u="none" strike="noStrike">
                          <a:effectLst/>
                        </a:rPr>
                        <a:t>Assigning the value C to the X variable looks suspicious. The value range of the variable: [A, B].</a:t>
                      </a:r>
                      <a:endParaRPr lang="en-US" sz="1200" b="0" i="0" u="none" strike="noStrike">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200" u="none" strike="noStrike">
                          <a:effectLst/>
                        </a:rPr>
                        <a:t>1</a:t>
                      </a:r>
                      <a:endParaRPr lang="ru-RU" sz="1200" b="0" i="0" u="none" strike="noStrike" dirty="0">
                        <a:solidFill>
                          <a:srgbClr val="000000"/>
                        </a:solidFill>
                        <a:effectLst/>
                        <a:latin typeface="Calibri" panose="020F0502020204030204" pitchFamily="34" charset="0"/>
                      </a:endParaRPr>
                    </a:p>
                  </a:txBody>
                  <a:tcPr marL="5633" marR="5633" marT="5633" marB="0" anchor="ctr"/>
                </a:tc>
              </a:tr>
              <a:tr h="271387">
                <a:tc gridSpan="2">
                  <a:txBody>
                    <a:bodyPr/>
                    <a:lstStyle/>
                    <a:p>
                      <a:pPr algn="r" rtl="0" fontAlgn="b"/>
                      <a:r>
                        <a:rPr lang="en-US" sz="1800" b="1" i="0" u="none" strike="noStrike">
                          <a:solidFill>
                            <a:srgbClr val="000000"/>
                          </a:solidFill>
                          <a:effectLst/>
                          <a:latin typeface="Calibri" panose="020F0502020204030204" pitchFamily="34" charset="0"/>
                        </a:rPr>
                        <a:t>Sum total:  </a:t>
                      </a:r>
                      <a:endParaRPr lang="en-US" sz="1800" b="1" i="0" u="none" strike="noStrike" dirty="0">
                        <a:solidFill>
                          <a:srgbClr val="000000"/>
                        </a:solidFill>
                        <a:effectLst/>
                        <a:latin typeface="Calibri" panose="020F0502020204030204" pitchFamily="34" charset="0"/>
                      </a:endParaRPr>
                    </a:p>
                  </a:txBody>
                  <a:tcPr marL="5633" marR="5633" marT="5633" marB="0" anchor="ctr"/>
                </a:tc>
                <a:tc hMerge="1">
                  <a:txBody>
                    <a:bodyPr/>
                    <a:lstStyle/>
                    <a:p>
                      <a:pPr algn="l" rtl="0" fontAlgn="b"/>
                      <a:endParaRPr lang="en-US" sz="1200" b="0" i="0" u="none" strike="noStrike" dirty="0">
                        <a:solidFill>
                          <a:srgbClr val="313131"/>
                        </a:solidFill>
                        <a:effectLst/>
                        <a:latin typeface="Times New Roman" panose="02020603050405020304" pitchFamily="18" charset="0"/>
                      </a:endParaRPr>
                    </a:p>
                  </a:txBody>
                  <a:tcPr marL="5633" marR="5633" marT="5633" marB="0" anchor="ctr"/>
                </a:tc>
                <a:tc>
                  <a:txBody>
                    <a:bodyPr/>
                    <a:lstStyle/>
                    <a:p>
                      <a:pPr algn="ctr" rtl="0" fontAlgn="b"/>
                      <a:r>
                        <a:rPr lang="en-US" sz="1800" b="1" i="0" u="none" strike="noStrike">
                          <a:solidFill>
                            <a:srgbClr val="000000"/>
                          </a:solidFill>
                          <a:effectLst/>
                          <a:latin typeface="Calibri" panose="020F0502020204030204" pitchFamily="34" charset="0"/>
                        </a:rPr>
                        <a:t>909</a:t>
                      </a:r>
                      <a:endParaRPr lang="ru-RU" sz="1800" b="1" i="0" u="none" strike="noStrike" dirty="0">
                        <a:solidFill>
                          <a:srgbClr val="000000"/>
                        </a:solidFill>
                        <a:effectLst/>
                        <a:latin typeface="Calibri" panose="020F0502020204030204" pitchFamily="34" charset="0"/>
                      </a:endParaRPr>
                    </a:p>
                  </a:txBody>
                  <a:tcPr marL="5633" marR="5633" marT="5633" marB="0" anchor="ctr"/>
                </a:tc>
              </a:tr>
            </a:tbl>
          </a:graphicData>
        </a:graphic>
      </p:graphicFrame>
    </p:spTree>
    <p:extLst>
      <p:ext uri="{BB962C8B-B14F-4D97-AF65-F5344CB8AC3E}">
        <p14:creationId xmlns:p14="http://schemas.microsoft.com/office/powerpoint/2010/main" val="38147888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354347"/>
            <a:ext cx="10515600" cy="4822616"/>
          </a:xfrm>
        </p:spPr>
        <p:txBody>
          <a:bodyPr rtlCol="0">
            <a:normAutofit/>
          </a:bodyPr>
          <a:lstStyle/>
          <a:p>
            <a:pPr rtl="0"/>
            <a:r>
              <a:rPr lang="en-US" sz="3200" dirty="0"/>
              <a:t>More than </a:t>
            </a:r>
            <a:r>
              <a:rPr lang="en-US" sz="3200" b="1" dirty="0"/>
              <a:t>2 400 000 </a:t>
            </a:r>
            <a:r>
              <a:rPr lang="en-US" sz="3200" dirty="0"/>
              <a:t>code lines </a:t>
            </a:r>
            <a:r>
              <a:rPr lang="en-US" sz="3200" dirty="0" smtClean="0"/>
              <a:t>were analyzed </a:t>
            </a:r>
            <a:r>
              <a:rPr lang="en-US" sz="3200" dirty="0"/>
              <a:t>(excluding comments).</a:t>
            </a:r>
          </a:p>
          <a:p>
            <a:pPr rtl="0"/>
            <a:r>
              <a:rPr lang="en-US" sz="3200" dirty="0"/>
              <a:t>I detected </a:t>
            </a:r>
            <a:r>
              <a:rPr lang="en-US" sz="3200" b="1" dirty="0"/>
              <a:t>900</a:t>
            </a:r>
            <a:r>
              <a:rPr lang="en-US" sz="3200" dirty="0"/>
              <a:t> errors.</a:t>
            </a:r>
          </a:p>
          <a:p>
            <a:pPr rtl="0"/>
            <a:r>
              <a:rPr lang="en-US" sz="3200" dirty="0"/>
              <a:t>On average, PVS-Studio detects </a:t>
            </a:r>
            <a:r>
              <a:rPr lang="en-US" sz="3200" b="1" dirty="0"/>
              <a:t>0.38 errors per 1000 lines</a:t>
            </a:r>
            <a:r>
              <a:rPr lang="en-US" sz="3200" dirty="0"/>
              <a:t> of code.</a:t>
            </a:r>
          </a:p>
          <a:p>
            <a:pPr rtl="0"/>
            <a:endParaRPr lang="ru-RU" sz="3200" dirty="0"/>
          </a:p>
          <a:p>
            <a:pPr rtl="0"/>
            <a:r>
              <a:rPr lang="en-US" sz="3200" dirty="0"/>
              <a:t>If we proceed from the assumption that there are only 3 errors per 1000 lines of code, then we detect more than 10% of errors.  </a:t>
            </a:r>
          </a:p>
          <a:p>
            <a:pPr rtl="0"/>
            <a:endParaRPr lang="ru-RU" sz="3200"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6334745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dirty="0"/>
              <a:t>False positives weren’t taken into account</a:t>
            </a:r>
            <a:endParaRPr lang="ru-RU" dirty="0"/>
          </a:p>
        </p:txBody>
      </p:sp>
      <p:sp>
        <p:nvSpPr>
          <p:cNvPr id="3" name="Content Placeholder 2"/>
          <p:cNvSpPr>
            <a:spLocks noGrp="1"/>
          </p:cNvSpPr>
          <p:nvPr>
            <p:ph idx="1"/>
          </p:nvPr>
        </p:nvSpPr>
        <p:spPr/>
        <p:txBody>
          <a:bodyPr rtlCol="0"/>
          <a:lstStyle/>
          <a:p>
            <a:pPr rtl="0"/>
            <a:r>
              <a:rPr lang="en-US" dirty="0"/>
              <a:t>We didn’t do even </a:t>
            </a:r>
            <a:r>
              <a:rPr lang="en-US" dirty="0" smtClean="0"/>
              <a:t>a </a:t>
            </a:r>
            <a:r>
              <a:rPr lang="en-US" dirty="0"/>
              <a:t>minimal </a:t>
            </a:r>
            <a:r>
              <a:rPr lang="en-US" dirty="0" smtClean="0"/>
              <a:t>setting up of </a:t>
            </a:r>
            <a:r>
              <a:rPr lang="en-US" dirty="0"/>
              <a:t>the analyzer, so there is no point in evaluating the percentage of false positives.</a:t>
            </a:r>
          </a:p>
          <a:p>
            <a:pPr rtl="0"/>
            <a:r>
              <a:rPr lang="en-US" dirty="0"/>
              <a:t>Judging by my personal </a:t>
            </a:r>
            <a:r>
              <a:rPr lang="en-US" dirty="0" smtClean="0"/>
              <a:t>feelings, </a:t>
            </a:r>
            <a:r>
              <a:rPr lang="en-US" dirty="0"/>
              <a:t>there aren’t </a:t>
            </a:r>
            <a:r>
              <a:rPr lang="en-US" dirty="0" smtClean="0"/>
              <a:t>many </a:t>
            </a:r>
            <a:r>
              <a:rPr lang="en-US" dirty="0"/>
              <a:t>false positives.</a:t>
            </a:r>
          </a:p>
          <a:p>
            <a:pPr rtl="0"/>
            <a:r>
              <a:rPr lang="en-US" dirty="0"/>
              <a:t>The amount of false positives does not really matter, because if we start the cooperation, the false positives will be a headache of our team, not the </a:t>
            </a:r>
            <a:r>
              <a:rPr lang="en-US" dirty="0" err="1"/>
              <a:t>Tizen</a:t>
            </a:r>
            <a:r>
              <a:rPr lang="en-US" dirty="0"/>
              <a:t> developers.</a:t>
            </a:r>
            <a:endParaRPr lang="ru-RU" dirty="0" smtClean="0"/>
          </a:p>
          <a:p>
            <a:pPr rtl="0"/>
            <a:endParaRPr lang="ru-RU" dirty="0" smtClean="0"/>
          </a:p>
          <a:p>
            <a:pPr rtl="0"/>
            <a:endParaRPr lang="ru-RU"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9183306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354347"/>
            <a:ext cx="10515600" cy="4822616"/>
          </a:xfrm>
        </p:spPr>
        <p:txBody>
          <a:bodyPr rtlCol="0">
            <a:normAutofit/>
          </a:bodyPr>
          <a:lstStyle/>
          <a:p>
            <a:pPr rtl="0"/>
            <a:r>
              <a:rPr lang="en-US" sz="3200" dirty="0"/>
              <a:t>The whole </a:t>
            </a:r>
            <a:r>
              <a:rPr lang="en-US" sz="3200" dirty="0" err="1"/>
              <a:t>Tizen</a:t>
            </a:r>
            <a:r>
              <a:rPr lang="en-US" sz="3200" dirty="0"/>
              <a:t> project with the third-party libraries </a:t>
            </a:r>
            <a:r>
              <a:rPr lang="en-US" sz="3200" dirty="0" smtClean="0"/>
              <a:t>included is </a:t>
            </a:r>
            <a:r>
              <a:rPr lang="en-US" sz="3200" b="1" dirty="0"/>
              <a:t>72 500 000 </a:t>
            </a:r>
            <a:r>
              <a:rPr lang="en-US" sz="3200" dirty="0"/>
              <a:t>lines of C, C++ code (excluding the comments).</a:t>
            </a:r>
          </a:p>
          <a:p>
            <a:pPr rtl="0"/>
            <a:r>
              <a:rPr lang="en-US" sz="3200" dirty="0"/>
              <a:t>That means that I checked only </a:t>
            </a:r>
            <a:r>
              <a:rPr lang="en-US" sz="3200" b="1" dirty="0"/>
              <a:t>3.3%</a:t>
            </a:r>
            <a:r>
              <a:rPr lang="en-US" sz="3200" dirty="0"/>
              <a:t> of the code.</a:t>
            </a:r>
          </a:p>
          <a:p>
            <a:pPr rtl="0"/>
            <a:r>
              <a:rPr lang="en-US" sz="3200" dirty="0"/>
              <a:t>Estimation:</a:t>
            </a:r>
            <a:r>
              <a:rPr lang="ru-RU" sz="3200" dirty="0" smtClean="0"/>
              <a:t/>
            </a:r>
            <a:br>
              <a:rPr lang="ru-RU" sz="3200" dirty="0" smtClean="0"/>
            </a:br>
            <a:r>
              <a:rPr lang="en-US" sz="3200" dirty="0"/>
              <a:t>We will be able to find and fix </a:t>
            </a:r>
            <a:r>
              <a:rPr lang="en-US" sz="3200" b="1" dirty="0"/>
              <a:t>27 000</a:t>
            </a:r>
            <a:r>
              <a:rPr lang="en-US" sz="3200" dirty="0"/>
              <a:t> errors in total.</a:t>
            </a:r>
          </a:p>
          <a:p>
            <a:pPr rtl="0"/>
            <a:endParaRPr lang="ru-RU" sz="3200"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51384710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6068"/>
            <a:ext cx="10515600" cy="1325563"/>
          </a:xfrm>
        </p:spPr>
        <p:txBody>
          <a:bodyPr rtlCol="0"/>
          <a:lstStyle/>
          <a:p>
            <a:pPr algn="ctr" rtl="0"/>
            <a:r>
              <a:rPr lang="en-US"/>
              <a:t>PVS-Studio team is ready for the cooperation</a:t>
            </a:r>
            <a:endParaRPr lang="ru-RU" dirty="0"/>
          </a:p>
        </p:txBody>
      </p:sp>
      <p:sp>
        <p:nvSpPr>
          <p:cNvPr id="3" name="Content Placeholder 2"/>
          <p:cNvSpPr>
            <a:spLocks noGrp="1"/>
          </p:cNvSpPr>
          <p:nvPr>
            <p:ph idx="1"/>
          </p:nvPr>
        </p:nvSpPr>
        <p:spPr>
          <a:xfrm>
            <a:off x="838200" y="4908429"/>
            <a:ext cx="10515600" cy="1268533"/>
          </a:xfrm>
        </p:spPr>
        <p:txBody>
          <a:bodyPr rtlCol="0"/>
          <a:lstStyle/>
          <a:p>
            <a:pPr rtl="0"/>
            <a:r>
              <a:rPr lang="en-US">
                <a:hlinkClick r:id="rId2"/>
              </a:rPr>
              <a:t>www.viva64.com</a:t>
            </a:r>
            <a:endParaRPr lang="ru-RU" dirty="0" smtClean="0">
              <a:hlinkClick r:id="rId2"/>
            </a:endParaRPr>
          </a:p>
          <a:p>
            <a:pPr rtl="0"/>
            <a:r>
              <a:rPr lang="en-US">
                <a:hlinkClick r:id="rId2"/>
              </a:rPr>
              <a:t>support@viva64.com</a:t>
            </a:r>
            <a:endParaRPr lang="ru-RU" dirty="0"/>
          </a:p>
          <a:p>
            <a:pPr rtl="0"/>
            <a:endParaRPr lang="ru-RU" dirty="0"/>
          </a:p>
        </p:txBody>
      </p:sp>
    </p:spTree>
    <p:extLst>
      <p:ext uri="{BB962C8B-B14F-4D97-AF65-F5344CB8AC3E}">
        <p14:creationId xmlns:p14="http://schemas.microsoft.com/office/powerpoint/2010/main" val="1129332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dirty="0"/>
              <a:t>Let’s consider the </a:t>
            </a:r>
            <a:r>
              <a:rPr lang="en-US" dirty="0" smtClean="0"/>
              <a:t>error </a:t>
            </a:r>
            <a:r>
              <a:rPr lang="en-US" dirty="0"/>
              <a:t>types that seemed most important and interesting to me</a:t>
            </a:r>
            <a:endParaRPr lang="ru-RU" dirty="0"/>
          </a:p>
        </p:txBody>
      </p:sp>
      <p:sp>
        <p:nvSpPr>
          <p:cNvPr id="3" name="Content Placeholder 2"/>
          <p:cNvSpPr>
            <a:spLocks noGrp="1"/>
          </p:cNvSpPr>
          <p:nvPr>
            <p:ph idx="1"/>
          </p:nvPr>
        </p:nvSpPr>
        <p:spPr/>
        <p:txBody>
          <a:bodyPr rtlCol="0"/>
          <a:lstStyle/>
          <a:p>
            <a:pPr rtl="0"/>
            <a:r>
              <a:rPr lang="en-US" dirty="0"/>
              <a:t>Once again, let me emphasize that this is not about the number of warnings issued by the analyzer, but about real errors.</a:t>
            </a:r>
            <a:endParaRPr lang="en-US" dirty="0" smtClean="0"/>
          </a:p>
          <a:p>
            <a:pPr rtl="0"/>
            <a:endParaRPr lang="ru-RU" dirty="0" smtClean="0"/>
          </a:p>
          <a:p>
            <a:pPr rtl="0"/>
            <a:endParaRPr lang="ru-RU"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1149034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dirty="0"/>
              <a:t>Projects developed by Samsung specialists</a:t>
            </a:r>
            <a:endParaRPr lang="ru-RU" dirty="0"/>
          </a:p>
        </p:txBody>
      </p:sp>
      <p:sp>
        <p:nvSpPr>
          <p:cNvPr id="3" name="Content Placeholder 2"/>
          <p:cNvSpPr>
            <a:spLocks noGrp="1"/>
          </p:cNvSpPr>
          <p:nvPr>
            <p:ph idx="1"/>
          </p:nvPr>
        </p:nvSpPr>
        <p:spPr>
          <a:xfrm>
            <a:off x="838200" y="1825625"/>
            <a:ext cx="10515600" cy="4842594"/>
          </a:xfrm>
        </p:spPr>
        <p:txBody>
          <a:bodyPr numCol="3" rtlCol="0">
            <a:noAutofit/>
          </a:bodyPr>
          <a:lstStyle/>
          <a:p>
            <a:pPr rtl="0"/>
            <a:r>
              <a:rPr lang="en-US" sz="1000"/>
              <a:t>bluetooth-frwk-0.2.157</a:t>
            </a:r>
          </a:p>
          <a:p>
            <a:pPr rtl="0"/>
            <a:r>
              <a:rPr lang="en-US" sz="1000"/>
              <a:t>capi-appfw-application-0.5.5</a:t>
            </a:r>
          </a:p>
          <a:p>
            <a:pPr rtl="0"/>
            <a:r>
              <a:rPr lang="en-US" sz="1000"/>
              <a:t>capi-base-utils-3.0.0</a:t>
            </a:r>
          </a:p>
          <a:p>
            <a:pPr rtl="0"/>
            <a:r>
              <a:rPr lang="en-US" sz="1000"/>
              <a:t>capi-content-media-content-0.3.10</a:t>
            </a:r>
          </a:p>
          <a:p>
            <a:pPr rtl="0"/>
            <a:r>
              <a:rPr lang="en-US" sz="1000"/>
              <a:t>capi-maps-service-0.6.12</a:t>
            </a:r>
          </a:p>
          <a:p>
            <a:pPr rtl="0"/>
            <a:r>
              <a:rPr lang="en-US" sz="1000"/>
              <a:t>capi-media-audio-io-0.3.70</a:t>
            </a:r>
          </a:p>
          <a:p>
            <a:pPr rtl="0"/>
            <a:r>
              <a:rPr lang="en-US" sz="1000"/>
              <a:t>capi-media-codec-0.5.3</a:t>
            </a:r>
          </a:p>
          <a:p>
            <a:pPr rtl="0"/>
            <a:r>
              <a:rPr lang="en-US" sz="1000"/>
              <a:t>capi-media-image-util-0.1.15</a:t>
            </a:r>
          </a:p>
          <a:p>
            <a:pPr rtl="0"/>
            <a:r>
              <a:rPr lang="en-US" sz="1000"/>
              <a:t>capi-media-player-0.3.58</a:t>
            </a:r>
          </a:p>
          <a:p>
            <a:pPr rtl="0"/>
            <a:r>
              <a:rPr lang="en-US" sz="1000"/>
              <a:t>capi-media-screen-mirroring-0.1.78</a:t>
            </a:r>
          </a:p>
          <a:p>
            <a:pPr rtl="0"/>
            <a:r>
              <a:rPr lang="en-US" sz="1000"/>
              <a:t>capi-media-streamrecorder-0.0.10</a:t>
            </a:r>
          </a:p>
          <a:p>
            <a:pPr rtl="0"/>
            <a:r>
              <a:rPr lang="en-US" sz="1000"/>
              <a:t>capi-media-vision-0.3.24</a:t>
            </a:r>
          </a:p>
          <a:p>
            <a:pPr rtl="0"/>
            <a:r>
              <a:rPr lang="en-US" sz="1000"/>
              <a:t>capi-network-bluetooth-0.3.4</a:t>
            </a:r>
          </a:p>
          <a:p>
            <a:pPr rtl="0"/>
            <a:r>
              <a:rPr lang="en-US" sz="1000"/>
              <a:t>capi-network-http-0.0.23</a:t>
            </a:r>
          </a:p>
          <a:p>
            <a:pPr rtl="0"/>
            <a:r>
              <a:rPr lang="en-US" sz="1000"/>
              <a:t>cynara-0.14.10</a:t>
            </a:r>
          </a:p>
          <a:p>
            <a:pPr rtl="0"/>
            <a:r>
              <a:rPr lang="en-US" sz="1000"/>
              <a:t>e-mod-tizen-devicemgr-0.1.69</a:t>
            </a:r>
          </a:p>
          <a:p>
            <a:pPr rtl="0"/>
            <a:r>
              <a:rPr lang="en-US" sz="1000"/>
              <a:t>ise-engine-default-1.0.7</a:t>
            </a:r>
          </a:p>
          <a:p>
            <a:pPr rtl="0"/>
            <a:r>
              <a:rPr lang="en-US" sz="1000"/>
              <a:t>ise-engine-sunpinyin-1.0.10</a:t>
            </a:r>
          </a:p>
          <a:p>
            <a:pPr rtl="0"/>
            <a:r>
              <a:rPr lang="en-US" sz="1000"/>
              <a:t>ise-engine-tables-1.0.10</a:t>
            </a:r>
          </a:p>
          <a:p>
            <a:pPr rtl="0"/>
            <a:r>
              <a:rPr lang="en-US" sz="1000"/>
              <a:t>isf-3.0.186</a:t>
            </a:r>
          </a:p>
          <a:p>
            <a:pPr rtl="0"/>
            <a:r>
              <a:rPr lang="en-US" sz="1000"/>
              <a:t>org.tizen.app-selector-0.1.61</a:t>
            </a:r>
          </a:p>
          <a:p>
            <a:pPr rtl="0"/>
            <a:r>
              <a:rPr lang="en-US" sz="1000"/>
              <a:t>org.tizen.apps-0.3.1</a:t>
            </a:r>
          </a:p>
          <a:p>
            <a:pPr rtl="0"/>
            <a:r>
              <a:rPr lang="en-US" sz="1000"/>
              <a:t>org.tizen.bluetooth-0.1.2</a:t>
            </a:r>
          </a:p>
          <a:p>
            <a:pPr rtl="0"/>
            <a:r>
              <a:rPr lang="en-US" sz="1000"/>
              <a:t>org.tizen.browser-3.2.0</a:t>
            </a:r>
          </a:p>
          <a:p>
            <a:pPr rtl="0"/>
            <a:r>
              <a:rPr lang="en-US" sz="1000"/>
              <a:t>org.tizen.browser-profile_common-1.6.4</a:t>
            </a:r>
          </a:p>
          <a:p>
            <a:pPr rtl="0"/>
            <a:r>
              <a:rPr lang="en-US" sz="1000"/>
              <a:t>org.tizen.classic-watch-0.0.1</a:t>
            </a:r>
          </a:p>
          <a:p>
            <a:pPr rtl="0"/>
            <a:r>
              <a:rPr lang="en-US" sz="1000"/>
              <a:t>org.tizen.d2d-conv-setting-profile_mobile-1.0</a:t>
            </a:r>
          </a:p>
          <a:p>
            <a:pPr rtl="0"/>
            <a:r>
              <a:rPr lang="en-US" sz="1000"/>
              <a:t>org.tizen.d2d-conv-setting-profile_wearable-1.0</a:t>
            </a:r>
          </a:p>
          <a:p>
            <a:pPr rtl="0"/>
            <a:r>
              <a:rPr lang="en-US" sz="1000"/>
              <a:t>org.tizen.download-manager-0.3.21</a:t>
            </a:r>
          </a:p>
          <a:p>
            <a:pPr rtl="0"/>
            <a:r>
              <a:rPr lang="en-US" sz="1000"/>
              <a:t>org.tizen.download-manager-0.3.22</a:t>
            </a:r>
          </a:p>
          <a:p>
            <a:pPr rtl="0"/>
            <a:r>
              <a:rPr lang="en-US" sz="1000"/>
              <a:t>org.tizen.dpm-toolkit-0.1</a:t>
            </a:r>
          </a:p>
          <a:p>
            <a:pPr rtl="0"/>
            <a:r>
              <a:rPr lang="en-US" sz="1000"/>
              <a:t>org.tizen.elm-demo-tizen-common-0.1</a:t>
            </a:r>
          </a:p>
          <a:p>
            <a:pPr rtl="0"/>
            <a:r>
              <a:rPr lang="en-US" sz="1000"/>
              <a:t>org.tizen.indicator-0.2.53</a:t>
            </a:r>
          </a:p>
          <a:p>
            <a:pPr rtl="0"/>
            <a:r>
              <a:rPr lang="en-US" sz="1000"/>
              <a:t>org.tizen.inputdelegator-0.1.170518</a:t>
            </a:r>
          </a:p>
          <a:p>
            <a:pPr rtl="0"/>
            <a:r>
              <a:rPr lang="en-US" sz="1000"/>
              <a:t>org.tizen.menu-screen-1.2.5</a:t>
            </a:r>
          </a:p>
          <a:p>
            <a:pPr rtl="0"/>
            <a:r>
              <a:rPr lang="en-US" sz="1000"/>
              <a:t>org.tizen.myplace-1.0.1</a:t>
            </a:r>
          </a:p>
          <a:p>
            <a:pPr rtl="0"/>
            <a:r>
              <a:rPr lang="en-US" sz="1000"/>
              <a:t>org.tizen.privacy-setting-profile_mobile-1.0.0</a:t>
            </a:r>
          </a:p>
          <a:p>
            <a:pPr rtl="0"/>
            <a:r>
              <a:rPr lang="en-US" sz="1000"/>
              <a:t>org.tizen.privacy-setting-profile_wearable-1.0.0</a:t>
            </a:r>
          </a:p>
          <a:p>
            <a:pPr rtl="0"/>
            <a:r>
              <a:rPr lang="en-US" sz="1000"/>
              <a:t>org.tizen.quickpanel-0.8.0</a:t>
            </a:r>
          </a:p>
          <a:p>
            <a:pPr rtl="0"/>
            <a:r>
              <a:rPr lang="en-US" sz="1000"/>
              <a:t>org.tizen.screen-reader-0.0.8</a:t>
            </a:r>
          </a:p>
          <a:p>
            <a:pPr rtl="0"/>
            <a:r>
              <a:rPr lang="en-US" sz="1000"/>
              <a:t>org.tizen.service-plugin-sample-0.1.6</a:t>
            </a:r>
          </a:p>
          <a:p>
            <a:pPr rtl="0"/>
            <a:r>
              <a:rPr lang="en-US" sz="1000"/>
              <a:t>org.tizen.setting-1.0.1</a:t>
            </a:r>
          </a:p>
          <a:p>
            <a:pPr rtl="0"/>
            <a:r>
              <a:rPr lang="en-US" sz="1000"/>
              <a:t>org.tizen.settings-0.2</a:t>
            </a:r>
          </a:p>
          <a:p>
            <a:pPr rtl="0"/>
            <a:r>
              <a:rPr lang="en-US" sz="1000"/>
              <a:t>org.tizen.settings-adid-0.0.1</a:t>
            </a:r>
          </a:p>
          <a:p>
            <a:pPr rtl="0"/>
            <a:r>
              <a:rPr lang="en-US" sz="1000"/>
              <a:t>org.tizen.telephony-syspopup-0.1.6</a:t>
            </a:r>
          </a:p>
          <a:p>
            <a:pPr rtl="0"/>
            <a:r>
              <a:rPr lang="en-US" sz="1000"/>
              <a:t>org.tizen.voice-control-panel-0.1.1</a:t>
            </a:r>
          </a:p>
          <a:p>
            <a:pPr rtl="0"/>
            <a:r>
              <a:rPr lang="en-US" sz="1000"/>
              <a:t>org.tizen.voice-setting-0.0.1</a:t>
            </a:r>
          </a:p>
          <a:p>
            <a:pPr rtl="0"/>
            <a:r>
              <a:rPr lang="en-US" sz="1000"/>
              <a:t>org.tizen.volume-0.1.149</a:t>
            </a:r>
          </a:p>
          <a:p>
            <a:pPr rtl="0"/>
            <a:r>
              <a:rPr lang="en-US" sz="1000"/>
              <a:t>org.tizen.w-home-0.1.0</a:t>
            </a:r>
          </a:p>
          <a:p>
            <a:pPr rtl="0"/>
            <a:r>
              <a:rPr lang="en-US" sz="1000"/>
              <a:t>org.tizen.w-wifi-1.0.229</a:t>
            </a:r>
          </a:p>
          <a:p>
            <a:pPr rtl="0"/>
            <a:r>
              <a:rPr lang="en-US" sz="1000"/>
              <a:t>org.tizen.watch-setting-0.0.1</a:t>
            </a:r>
          </a:p>
          <a:p>
            <a:pPr rtl="0"/>
            <a:r>
              <a:rPr lang="en-US" sz="1000"/>
              <a:t>security-manager-1.2.17</a:t>
            </a:r>
            <a:endParaRPr lang="ru-RU" sz="1000" dirty="0"/>
          </a:p>
        </p:txBody>
      </p:sp>
      <p:sp>
        <p:nvSpPr>
          <p:cNvPr id="4" name="Rectangle 3"/>
          <p:cNvSpPr/>
          <p:nvPr/>
        </p:nvSpPr>
        <p:spPr>
          <a:xfrm>
            <a:off x="10945056" y="6488668"/>
            <a:ext cx="1246944" cy="369332"/>
          </a:xfrm>
          <a:prstGeom prst="rect">
            <a:avLst/>
          </a:prstGeom>
        </p:spPr>
        <p:txBody>
          <a:bodyPr wrap="none" rtlCol="0">
            <a:spAutoFit/>
          </a:bodyPr>
          <a:lstStyle/>
          <a:p>
            <a:pPr rtl="0"/>
            <a:r>
              <a:rPr lang="en-US">
                <a:hlinkClick r:id="rId2"/>
              </a:rPr>
              <a:t>viva64.com</a:t>
            </a:r>
            <a:endParaRPr lang="en-US" dirty="0"/>
          </a:p>
        </p:txBody>
      </p:sp>
    </p:spTree>
    <p:extLst>
      <p:ext uri="{BB962C8B-B14F-4D97-AF65-F5344CB8AC3E}">
        <p14:creationId xmlns:p14="http://schemas.microsoft.com/office/powerpoint/2010/main" val="3492038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866</TotalTime>
  <Words>7228</Words>
  <Application>Microsoft Office PowerPoint</Application>
  <PresentationFormat>Широкоэкранный</PresentationFormat>
  <Paragraphs>1098</Paragraphs>
  <Slides>77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77</vt:i4>
      </vt:variant>
    </vt:vector>
  </HeadingPairs>
  <TitlesOfParts>
    <vt:vector size="83" baseType="lpstr">
      <vt:lpstr>Arial</vt:lpstr>
      <vt:lpstr>Calibri</vt:lpstr>
      <vt:lpstr>Calibri Light</vt:lpstr>
      <vt:lpstr>Courier New</vt:lpstr>
      <vt:lpstr>Times New Roman</vt:lpstr>
      <vt:lpstr>Office Theme</vt:lpstr>
      <vt:lpstr>PVS-Studio is ready to improve the code of Tizen operating system</vt:lpstr>
      <vt:lpstr>Tizen</vt:lpstr>
      <vt:lpstr>Objective</vt:lpstr>
      <vt:lpstr>The preliminary study was completed by:</vt:lpstr>
      <vt:lpstr>Important</vt:lpstr>
      <vt:lpstr>I believe that: </vt:lpstr>
      <vt:lpstr>The conditions of the study</vt:lpstr>
      <vt:lpstr>Let’s consider the error types that seemed most important and interesting to me</vt:lpstr>
      <vt:lpstr>Projects developed by Samsung specialists</vt:lpstr>
      <vt:lpstr>V501. A typo: the variable is compared with itself</vt:lpstr>
      <vt:lpstr>V503. A typo: meaningless comparison</vt:lpstr>
      <vt:lpstr>V507. A non-existing buffer being used </vt:lpstr>
      <vt:lpstr>V512. Incorrect work with the buffer: more elements are processed than it is necessary</vt:lpstr>
      <vt:lpstr>V512. Incorrect work with the buffer: potential buffer index out of bounds</vt:lpstr>
      <vt:lpstr>V512. Incorrect work with the buffer: potential buffer index out of bounds</vt:lpstr>
      <vt:lpstr>V512. Incorrect work with the buffer</vt:lpstr>
      <vt:lpstr>V517. A logic error in the sequences if .. else .. if</vt:lpstr>
      <vt:lpstr>V519. Repeated assignment (error in the logic of the program)</vt:lpstr>
      <vt:lpstr>V519. Repeated assignment (a typo)</vt:lpstr>
      <vt:lpstr>V519. Repeated assignments (unaccounted)</vt:lpstr>
      <vt:lpstr>V522. There is no check of a pointer</vt:lpstr>
      <vt:lpstr>V522. The pointer can be null (malloc)</vt:lpstr>
      <vt:lpstr>V522. The pointer can be null (dynamic_cast)</vt:lpstr>
      <vt:lpstr>V575. Similarly. A pointer can be null upon the call of the strncpy function</vt:lpstr>
      <vt:lpstr>V575. The pointer can be null upon the call of the memcpy function</vt:lpstr>
      <vt:lpstr>Note. There is a check where it is not much needed. This and the previous slides refer to the same project.</vt:lpstr>
      <vt:lpstr>V523. The action doesn’t depend on the condition.</vt:lpstr>
      <vt:lpstr>V527. The pointer was not dereferenced</vt:lpstr>
      <vt:lpstr>V547. The condition is always true/false</vt:lpstr>
      <vt:lpstr>V560. A part of the condition is always true/false</vt:lpstr>
      <vt:lpstr>V572. Confusion between types of created and destroyed objects</vt:lpstr>
      <vt:lpstr>Презентация PowerPoint</vt:lpstr>
      <vt:lpstr>Презентация PowerPoint</vt:lpstr>
      <vt:lpstr>V595. The pointer is checked only after it was already dereferenced</vt:lpstr>
      <vt:lpstr>V597. Private data is not cleared</vt:lpstr>
      <vt:lpstr>V611. Confusion with the allocation and freeing of the memory</vt:lpstr>
      <vt:lpstr>V614. A potentially uninitialized variable</vt:lpstr>
      <vt:lpstr>V636. Incorrect operations of division</vt:lpstr>
      <vt:lpstr>V640. The code's operational logic does not correspond with its formatting</vt:lpstr>
      <vt:lpstr>Презентация PowerPoint</vt:lpstr>
      <vt:lpstr>Презентация PowerPoint</vt:lpstr>
      <vt:lpstr>V642. Loss of significant bits</vt:lpstr>
      <vt:lpstr>Презентация PowerPoint</vt:lpstr>
      <vt:lpstr>V645. Off-by-one Error</vt:lpstr>
      <vt:lpstr>V647. Treacherous C language. An undeclared function is used</vt:lpstr>
      <vt:lpstr>V668. It is not taken into account that the 'new' operator, as opposed to malloc, does not return NULL (not a dangerous case)</vt:lpstr>
      <vt:lpstr>V668. It is not taken into account that the 'new' operator, as opposed to malloc, does not return NULL (a dangerous case)</vt:lpstr>
      <vt:lpstr>V674. Confusion between integer and real</vt:lpstr>
      <vt:lpstr>Презентация PowerPoint</vt:lpstr>
      <vt:lpstr>V675. Writing to the read-only memory (luckily, this code is taken from the tests)</vt:lpstr>
      <vt:lpstr>V696. Incorrect loops</vt:lpstr>
      <vt:lpstr>V701. A dangerous way to use realloc (it can lead to a memory leak)</vt:lpstr>
      <vt:lpstr>V773. Memory leak</vt:lpstr>
      <vt:lpstr>Презентация PowerPoint</vt:lpstr>
      <vt:lpstr>V778. A typo in the identical code blocks</vt:lpstr>
      <vt:lpstr>V779. Dead code</vt:lpstr>
      <vt:lpstr>V780. Incorrect initialization of objects</vt:lpstr>
      <vt:lpstr>Other errors:</vt:lpstr>
      <vt:lpstr>Expected density of errors in the code of Tizen</vt:lpstr>
      <vt:lpstr>The percentage of errors, detected by PVS-Studio</vt:lpstr>
      <vt:lpstr>Now let’s speak about the analysis of third-party libraries</vt:lpstr>
      <vt:lpstr>Презентация PowerPoint</vt:lpstr>
      <vt:lpstr>V501. A typo in a complex condition (quite often people don’t think about such errors, but they exist)</vt:lpstr>
      <vt:lpstr>V522. This diagnostic detects not only potential, but also the explicit null pointer dereference</vt:lpstr>
      <vt:lpstr>V591. The function returns a random value</vt:lpstr>
      <vt:lpstr>V774. Using the freed memory</vt:lpstr>
      <vt:lpstr>V778. PVS-Studio is really good at finding bad code, caused by sloppy Copy-Paste</vt:lpstr>
      <vt:lpstr>Other errors in the third-party libraries</vt:lpstr>
      <vt:lpstr>Analysis results of the third party libraries</vt:lpstr>
      <vt:lpstr>Overall Results</vt:lpstr>
      <vt:lpstr>Презентация PowerPoint</vt:lpstr>
      <vt:lpstr>Презентация PowerPoint</vt:lpstr>
      <vt:lpstr>Презентация PowerPoint</vt:lpstr>
      <vt:lpstr>Презентация PowerPoint</vt:lpstr>
      <vt:lpstr>False positives weren’t taken into account</vt:lpstr>
      <vt:lpstr>Презентация PowerPoint</vt:lpstr>
      <vt:lpstr>PVS-Studio team is ready for the cooperation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Андрей Карпов</cp:lastModifiedBy>
  <cp:revision>153</cp:revision>
  <dcterms:created xsi:type="dcterms:W3CDTF">2017-05-26T18:20:33Z</dcterms:created>
  <dcterms:modified xsi:type="dcterms:W3CDTF">2017-06-08T06:50:54Z</dcterms:modified>
</cp:coreProperties>
</file>